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74" r:id="rId3"/>
    <p:sldId id="275" r:id="rId4"/>
    <p:sldId id="279" r:id="rId5"/>
    <p:sldId id="277" r:id="rId6"/>
    <p:sldId id="276" r:id="rId7"/>
    <p:sldId id="270" r:id="rId8"/>
    <p:sldId id="258" r:id="rId9"/>
    <p:sldId id="263" r:id="rId10"/>
    <p:sldId id="262" r:id="rId11"/>
    <p:sldId id="260" r:id="rId12"/>
    <p:sldId id="267" r:id="rId13"/>
    <p:sldId id="266" r:id="rId14"/>
    <p:sldId id="269" r:id="rId15"/>
    <p:sldId id="261" r:id="rId16"/>
    <p:sldId id="272" r:id="rId17"/>
    <p:sldId id="271" r:id="rId18"/>
    <p:sldId id="273" r:id="rId19"/>
    <p:sldId id="280"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514" autoAdjust="0"/>
  </p:normalViewPr>
  <p:slideViewPr>
    <p:cSldViewPr>
      <p:cViewPr>
        <p:scale>
          <a:sx n="101" d="100"/>
          <a:sy n="101" d="100"/>
        </p:scale>
        <p:origin x="-870"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787FE-941B-4568-957B-159F8503757C}"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D9B01-3BA9-4635-8804-841CAA60E975}" type="slidenum">
              <a:rPr lang="en-US" smtClean="0"/>
              <a:t>‹#›</a:t>
            </a:fld>
            <a:endParaRPr lang="en-US"/>
          </a:p>
        </p:txBody>
      </p:sp>
    </p:spTree>
    <p:extLst>
      <p:ext uri="{BB962C8B-B14F-4D97-AF65-F5344CB8AC3E}">
        <p14:creationId xmlns:p14="http://schemas.microsoft.com/office/powerpoint/2010/main" val="14844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ds.b.ebscohost.com/ehost/pdfviewer/pdfviewer?sid=27b00001-3877-4bf1-97b9-35044384f2d8@sessionmgr110&amp;vid=0&amp;hid=11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ds.b.ebscohost.com/ehost/pdfviewer/pdfviewer?sid=27b00001-3877-4bf1-97b9-35044384f2d8@sessionmgr110&amp;vid=0&amp;hid=11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1- Introduction. Hi, my name is Jerry Perez and today I’ll be talking about Propensity Score Matching in Education.  This summary is based on an article by Lane F. C., To Y. M., Shelley K., and  Henson R. K. The article is titled: “An Illustrative Example of Propensity Score Matching with Education Research</a:t>
            </a:r>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a:t>
            </a:fld>
            <a:endParaRPr lang="en-US"/>
          </a:p>
        </p:txBody>
      </p:sp>
    </p:spTree>
    <p:extLst>
      <p:ext uri="{BB962C8B-B14F-4D97-AF65-F5344CB8AC3E}">
        <p14:creationId xmlns:p14="http://schemas.microsoft.com/office/powerpoint/2010/main" val="2645818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10 – Here is a screenshot of what the Propensity data set looks like. I would like to point out the first column titled ID. This is the ID assigned to each of the participants. The second column is the current group assignment for each participant. The other columns have other variables included in the data set.</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10</a:t>
            </a:fld>
            <a:endParaRPr lang="en-US"/>
          </a:p>
        </p:txBody>
      </p:sp>
    </p:spTree>
    <p:extLst>
      <p:ext uri="{BB962C8B-B14F-4D97-AF65-F5344CB8AC3E}">
        <p14:creationId xmlns:p14="http://schemas.microsoft.com/office/powerpoint/2010/main" val="1495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11 – Once we have the data set open, go to the ribbon and select Analyze. Then select Regression and Binary Logistic. These steps can be taken in Data View, which is what we are currently seeing, or Variable View.</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11</a:t>
            </a:fld>
            <a:endParaRPr lang="en-US"/>
          </a:p>
        </p:txBody>
      </p:sp>
    </p:spTree>
    <p:extLst>
      <p:ext uri="{BB962C8B-B14F-4D97-AF65-F5344CB8AC3E}">
        <p14:creationId xmlns:p14="http://schemas.microsoft.com/office/powerpoint/2010/main" val="188315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12 – After selecting Logistic Regression, this window opens. We can select the Dependent variable as well as the covariates. The Dependent variable selected is Hospital. Meaning, we want to know if the participants went to the hospital based on the covariates selected. The covariates selected are: income, race, smoker and age. After making our selections, we click on Save on the top right.</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12</a:t>
            </a:fld>
            <a:endParaRPr lang="en-US"/>
          </a:p>
        </p:txBody>
      </p:sp>
    </p:spTree>
    <p:extLst>
      <p:ext uri="{BB962C8B-B14F-4D97-AF65-F5344CB8AC3E}">
        <p14:creationId xmlns:p14="http://schemas.microsoft.com/office/powerpoint/2010/main" val="405443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13 – In the Logistics Regression Save window we will check Probabilities as well as Include the covariance matrix. After making those selections, click on continue.</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13</a:t>
            </a:fld>
            <a:endParaRPr lang="en-US"/>
          </a:p>
        </p:txBody>
      </p:sp>
    </p:spTree>
    <p:extLst>
      <p:ext uri="{BB962C8B-B14F-4D97-AF65-F5344CB8AC3E}">
        <p14:creationId xmlns:p14="http://schemas.microsoft.com/office/powerpoint/2010/main" val="327732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14 – After running our analysis, we now have a new variable named PRE_1. This is Predicted probabilities. This is visible in Variable View. </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14</a:t>
            </a:fld>
            <a:endParaRPr lang="en-US"/>
          </a:p>
        </p:txBody>
      </p:sp>
    </p:spTree>
    <p:extLst>
      <p:ext uri="{BB962C8B-B14F-4D97-AF65-F5344CB8AC3E}">
        <p14:creationId xmlns:p14="http://schemas.microsoft.com/office/powerpoint/2010/main" val="350404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15 – Here the Predicted probabilities column has been moved to the left close to the ID and the Group columns. Remember, I pointed out the ID and Group columns? You can see the IDs are now ordered by Predicted probabilities. We can also now match the Predicted probabilities IDs into different groups. This type of ordering would be helpful in a medical study where we are looking for participants that have similar characteristics. Selecting participants and placing them into different treatment groups is a manual process</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15</a:t>
            </a:fld>
            <a:endParaRPr lang="en-US"/>
          </a:p>
        </p:txBody>
      </p:sp>
    </p:spTree>
    <p:extLst>
      <p:ext uri="{BB962C8B-B14F-4D97-AF65-F5344CB8AC3E}">
        <p14:creationId xmlns:p14="http://schemas.microsoft.com/office/powerpoint/2010/main" val="2051280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16 – Now that we have a variable named Pre_1 that includes certain variables, we can return to the ribbon and select Analyze. Then select Regression and Binary Logistic. This time we will select Treatment group as the dependent variable because we are placing the participants in a treatment group. For covariates we select Pre_1 and diabetic and click ok.</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16</a:t>
            </a:fld>
            <a:endParaRPr lang="en-US"/>
          </a:p>
        </p:txBody>
      </p:sp>
    </p:spTree>
    <p:extLst>
      <p:ext uri="{BB962C8B-B14F-4D97-AF65-F5344CB8AC3E}">
        <p14:creationId xmlns:p14="http://schemas.microsoft.com/office/powerpoint/2010/main" val="252261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17 – Here are some of the results I want to bring to your attention. On the Classification Table, notice that 59 out of the 100 participants in our study were included after we matched them for suitability. PSM excluded 41 participants from the study.</a:t>
            </a:r>
          </a:p>
          <a:p>
            <a:r>
              <a:rPr lang="en-US" sz="1200" kern="1200" dirty="0" smtClean="0">
                <a:solidFill>
                  <a:schemeClr val="tx1"/>
                </a:solidFill>
                <a:effectLst/>
                <a:latin typeface="+mn-lt"/>
                <a:ea typeface="+mn-ea"/>
                <a:cs typeface="+mn-cs"/>
              </a:rPr>
              <a:t>The Variables in the Equitation Table shows a Sig. of .074 for the Pre_1 participants and .612 for the   diabetic participants.</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17</a:t>
            </a:fld>
            <a:endParaRPr lang="en-US"/>
          </a:p>
        </p:txBody>
      </p:sp>
    </p:spTree>
    <p:extLst>
      <p:ext uri="{BB962C8B-B14F-4D97-AF65-F5344CB8AC3E}">
        <p14:creationId xmlns:p14="http://schemas.microsoft.com/office/powerpoint/2010/main" val="320907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18 – In Summary, we covered:</a:t>
            </a:r>
          </a:p>
          <a:p>
            <a:pPr lvl="0"/>
            <a:r>
              <a:rPr lang="en-US" sz="1200" kern="1200" dirty="0" smtClean="0">
                <a:solidFill>
                  <a:schemeClr val="tx1"/>
                </a:solidFill>
                <a:effectLst/>
                <a:latin typeface="+mn-lt"/>
                <a:ea typeface="+mn-ea"/>
                <a:cs typeface="+mn-cs"/>
              </a:rPr>
              <a:t>Introduction to Propensity Score Matching</a:t>
            </a:r>
          </a:p>
          <a:p>
            <a:pPr lvl="0"/>
            <a:r>
              <a:rPr lang="en-US" sz="1200" kern="1200" dirty="0" smtClean="0">
                <a:solidFill>
                  <a:schemeClr val="tx1"/>
                </a:solidFill>
                <a:effectLst/>
                <a:latin typeface="+mn-lt"/>
                <a:ea typeface="+mn-ea"/>
                <a:cs typeface="+mn-cs"/>
              </a:rPr>
              <a:t>Self-selection</a:t>
            </a:r>
          </a:p>
          <a:p>
            <a:pPr lvl="0"/>
            <a:r>
              <a:rPr lang="en-US" sz="1200" kern="1200" dirty="0" smtClean="0">
                <a:solidFill>
                  <a:schemeClr val="tx1"/>
                </a:solidFill>
                <a:effectLst/>
                <a:latin typeface="+mn-lt"/>
                <a:ea typeface="+mn-ea"/>
                <a:cs typeface="+mn-cs"/>
              </a:rPr>
              <a:t>Self-selection, non-random assignment, and experimenter bias </a:t>
            </a:r>
          </a:p>
          <a:p>
            <a:pPr lvl="0"/>
            <a:r>
              <a:rPr lang="en-US" sz="1200" kern="1200" dirty="0" smtClean="0">
                <a:solidFill>
                  <a:schemeClr val="tx1"/>
                </a:solidFill>
                <a:effectLst/>
                <a:latin typeface="+mn-lt"/>
                <a:ea typeface="+mn-ea"/>
                <a:cs typeface="+mn-cs"/>
              </a:rPr>
              <a:t>How PSM and SPSS Work Together </a:t>
            </a:r>
          </a:p>
          <a:p>
            <a:pPr lvl="0"/>
            <a:r>
              <a:rPr lang="en-US" sz="1200" kern="1200" dirty="0" smtClean="0">
                <a:solidFill>
                  <a:schemeClr val="tx1"/>
                </a:solidFill>
                <a:effectLst/>
                <a:latin typeface="+mn-lt"/>
                <a:ea typeface="+mn-ea"/>
                <a:cs typeface="+mn-cs"/>
              </a:rPr>
              <a:t>Using SPSS for Propensity Score Matching</a:t>
            </a:r>
          </a:p>
          <a:p>
            <a:pPr lvl="0"/>
            <a:r>
              <a:rPr lang="en-US" sz="1200" kern="1200" dirty="0" smtClean="0">
                <a:solidFill>
                  <a:schemeClr val="tx1"/>
                </a:solidFill>
                <a:effectLst/>
                <a:latin typeface="+mn-lt"/>
                <a:ea typeface="+mn-ea"/>
                <a:cs typeface="+mn-cs"/>
              </a:rPr>
              <a:t>Screenshots of steps to take in SPSS to get a propensity score</a:t>
            </a:r>
          </a:p>
          <a:p>
            <a:pPr lvl="0"/>
            <a:r>
              <a:rPr lang="en-US" sz="1200" kern="1200" dirty="0" smtClean="0">
                <a:solidFill>
                  <a:schemeClr val="tx1"/>
                </a:solidFill>
                <a:effectLst/>
                <a:latin typeface="+mn-lt"/>
                <a:ea typeface="+mn-ea"/>
                <a:cs typeface="+mn-cs"/>
              </a:rPr>
              <a:t>Article is available for review at: </a:t>
            </a:r>
          </a:p>
          <a:p>
            <a:pPr lvl="0"/>
            <a:r>
              <a:rPr lang="en-US" sz="1200" kern="1200" dirty="0" smtClean="0">
                <a:solidFill>
                  <a:schemeClr val="tx1"/>
                </a:solidFill>
                <a:effectLst/>
                <a:latin typeface="+mn-lt"/>
                <a:ea typeface="+mn-ea"/>
                <a:cs typeface="+mn-cs"/>
              </a:rPr>
              <a:t>Lane F. C., To Y. M., Shelley K., Henson R. K. (2012) An Illustrative Example of Propensity Score Matching with Education Research </a:t>
            </a:r>
            <a:r>
              <a:rPr lang="en-US" sz="1200" i="1" kern="1200" dirty="0" smtClean="0">
                <a:solidFill>
                  <a:schemeClr val="tx1"/>
                </a:solidFill>
                <a:effectLst/>
                <a:latin typeface="+mn-lt"/>
                <a:ea typeface="+mn-ea"/>
                <a:cs typeface="+mn-cs"/>
              </a:rPr>
              <a:t>Career and Technical Education Research, 37(3), pp. 187-212</a:t>
            </a:r>
            <a:r>
              <a:rPr lang="en-US" sz="1200" kern="1200" dirty="0" smtClean="0">
                <a:solidFill>
                  <a:schemeClr val="tx1"/>
                </a:solidFill>
                <a:effectLst/>
                <a:latin typeface="+mn-lt"/>
                <a:ea typeface="+mn-ea"/>
                <a:cs typeface="+mn-cs"/>
              </a:rPr>
              <a:t> </a:t>
            </a:r>
          </a:p>
          <a:p>
            <a:pPr lvl="0"/>
            <a:r>
              <a:rPr lang="en-US" sz="1200" u="sng" kern="1200" dirty="0" smtClean="0">
                <a:solidFill>
                  <a:schemeClr val="tx1"/>
                </a:solidFill>
                <a:effectLst/>
                <a:latin typeface="+mn-lt"/>
                <a:ea typeface="+mn-ea"/>
                <a:cs typeface="+mn-cs"/>
                <a:hlinkClick r:id="rId3"/>
              </a:rPr>
              <a:t>http://eds.b.ebscohost.com/ehost/pdfviewer/pdfviewer?sid=27b00001-3877-4bf1-97b9-35044384f2d8%40sessionmgr110&amp;vid=0&amp;hid=112</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18</a:t>
            </a:fld>
            <a:endParaRPr lang="en-US"/>
          </a:p>
        </p:txBody>
      </p:sp>
    </p:spTree>
    <p:extLst>
      <p:ext uri="{BB962C8B-B14F-4D97-AF65-F5344CB8AC3E}">
        <p14:creationId xmlns:p14="http://schemas.microsoft.com/office/powerpoint/2010/main" val="2845778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18 – In Summary, we covered:</a:t>
            </a:r>
          </a:p>
          <a:p>
            <a:pPr lvl="0"/>
            <a:r>
              <a:rPr lang="en-US" sz="1200" kern="1200" dirty="0" smtClean="0">
                <a:solidFill>
                  <a:schemeClr val="tx1"/>
                </a:solidFill>
                <a:effectLst/>
                <a:latin typeface="+mn-lt"/>
                <a:ea typeface="+mn-ea"/>
                <a:cs typeface="+mn-cs"/>
              </a:rPr>
              <a:t>Introduction to Propensity Score Matching</a:t>
            </a:r>
          </a:p>
          <a:p>
            <a:pPr lvl="0"/>
            <a:r>
              <a:rPr lang="en-US" sz="1200" kern="1200" dirty="0" smtClean="0">
                <a:solidFill>
                  <a:schemeClr val="tx1"/>
                </a:solidFill>
                <a:effectLst/>
                <a:latin typeface="+mn-lt"/>
                <a:ea typeface="+mn-ea"/>
                <a:cs typeface="+mn-cs"/>
              </a:rPr>
              <a:t>Self-selection</a:t>
            </a:r>
          </a:p>
          <a:p>
            <a:pPr lvl="0"/>
            <a:r>
              <a:rPr lang="en-US" sz="1200" kern="1200" dirty="0" smtClean="0">
                <a:solidFill>
                  <a:schemeClr val="tx1"/>
                </a:solidFill>
                <a:effectLst/>
                <a:latin typeface="+mn-lt"/>
                <a:ea typeface="+mn-ea"/>
                <a:cs typeface="+mn-cs"/>
              </a:rPr>
              <a:t>Self-selection, non-random assignment, and experimenter bias </a:t>
            </a:r>
          </a:p>
          <a:p>
            <a:pPr lvl="0"/>
            <a:r>
              <a:rPr lang="en-US" sz="1200" kern="1200" dirty="0" smtClean="0">
                <a:solidFill>
                  <a:schemeClr val="tx1"/>
                </a:solidFill>
                <a:effectLst/>
                <a:latin typeface="+mn-lt"/>
                <a:ea typeface="+mn-ea"/>
                <a:cs typeface="+mn-cs"/>
              </a:rPr>
              <a:t>How PSM and SPSS Work Together </a:t>
            </a:r>
          </a:p>
          <a:p>
            <a:pPr lvl="0"/>
            <a:r>
              <a:rPr lang="en-US" sz="1200" kern="1200" dirty="0" smtClean="0">
                <a:solidFill>
                  <a:schemeClr val="tx1"/>
                </a:solidFill>
                <a:effectLst/>
                <a:latin typeface="+mn-lt"/>
                <a:ea typeface="+mn-ea"/>
                <a:cs typeface="+mn-cs"/>
              </a:rPr>
              <a:t>Using SPSS for Propensity Score Matching</a:t>
            </a:r>
          </a:p>
          <a:p>
            <a:pPr lvl="0"/>
            <a:r>
              <a:rPr lang="en-US" sz="1200" kern="1200" dirty="0" smtClean="0">
                <a:solidFill>
                  <a:schemeClr val="tx1"/>
                </a:solidFill>
                <a:effectLst/>
                <a:latin typeface="+mn-lt"/>
                <a:ea typeface="+mn-ea"/>
                <a:cs typeface="+mn-cs"/>
              </a:rPr>
              <a:t>Screenshots of steps to take in SPSS to get a propensity score</a:t>
            </a:r>
          </a:p>
          <a:p>
            <a:pPr lvl="0"/>
            <a:r>
              <a:rPr lang="en-US" sz="1200" kern="1200" dirty="0" smtClean="0">
                <a:solidFill>
                  <a:schemeClr val="tx1"/>
                </a:solidFill>
                <a:effectLst/>
                <a:latin typeface="+mn-lt"/>
                <a:ea typeface="+mn-ea"/>
                <a:cs typeface="+mn-cs"/>
              </a:rPr>
              <a:t>Article is available for review at: </a:t>
            </a:r>
          </a:p>
          <a:p>
            <a:pPr lvl="0"/>
            <a:r>
              <a:rPr lang="en-US" sz="1200" kern="1200" dirty="0" smtClean="0">
                <a:solidFill>
                  <a:schemeClr val="tx1"/>
                </a:solidFill>
                <a:effectLst/>
                <a:latin typeface="+mn-lt"/>
                <a:ea typeface="+mn-ea"/>
                <a:cs typeface="+mn-cs"/>
              </a:rPr>
              <a:t>Lane F. C., To Y. M., Shelley K., Henson R. K. (2012) An Illustrative Example of Propensity Score Matching with Education Research </a:t>
            </a:r>
            <a:r>
              <a:rPr lang="en-US" sz="1200" i="1" kern="1200" dirty="0" smtClean="0">
                <a:solidFill>
                  <a:schemeClr val="tx1"/>
                </a:solidFill>
                <a:effectLst/>
                <a:latin typeface="+mn-lt"/>
                <a:ea typeface="+mn-ea"/>
                <a:cs typeface="+mn-cs"/>
              </a:rPr>
              <a:t>Career and Technical Education Research, 37(3), pp. 187-212</a:t>
            </a:r>
            <a:r>
              <a:rPr lang="en-US" sz="1200" kern="1200" dirty="0" smtClean="0">
                <a:solidFill>
                  <a:schemeClr val="tx1"/>
                </a:solidFill>
                <a:effectLst/>
                <a:latin typeface="+mn-lt"/>
                <a:ea typeface="+mn-ea"/>
                <a:cs typeface="+mn-cs"/>
              </a:rPr>
              <a:t> </a:t>
            </a:r>
          </a:p>
          <a:p>
            <a:pPr lvl="0"/>
            <a:r>
              <a:rPr lang="en-US" sz="1200" u="sng" kern="1200" dirty="0" smtClean="0">
                <a:solidFill>
                  <a:schemeClr val="tx1"/>
                </a:solidFill>
                <a:effectLst/>
                <a:latin typeface="+mn-lt"/>
                <a:ea typeface="+mn-ea"/>
                <a:cs typeface="+mn-cs"/>
                <a:hlinkClick r:id="rId3"/>
              </a:rPr>
              <a:t>http://eds.b.ebscohost.com/ehost/pdfviewer/pdfviewer?sid=27b00001-3877-4bf1-97b9-35044384f2d8%40sessionmgr110&amp;vid=0&amp;hid=112</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19</a:t>
            </a:fld>
            <a:endParaRPr lang="en-US"/>
          </a:p>
        </p:txBody>
      </p:sp>
    </p:spTree>
    <p:extLst>
      <p:ext uri="{BB962C8B-B14F-4D97-AF65-F5344CB8AC3E}">
        <p14:creationId xmlns:p14="http://schemas.microsoft.com/office/powerpoint/2010/main" val="284577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2 - Introduction to Propensity Score Matching. Let’s get started with an introduction to Propensity score matching.</a:t>
            </a:r>
          </a:p>
          <a:p>
            <a:pPr lvl="0"/>
            <a:r>
              <a:rPr lang="en-US" sz="1200" kern="1200" dirty="0" smtClean="0">
                <a:solidFill>
                  <a:schemeClr val="tx1"/>
                </a:solidFill>
                <a:effectLst/>
                <a:latin typeface="+mn-lt"/>
                <a:ea typeface="+mn-ea"/>
                <a:cs typeface="+mn-cs"/>
              </a:rPr>
              <a:t>Propensity Score Matching also abbreviated as PSM is a quasi-experimental technique endorsed by the U.S. Department of Education to control for covariates such as self-selection bias and non-random assignment.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PSM is a statistical matching technique designed to estimate the effect of a treatment, policy, or other intervention by accounting for the covariates that are also related to the treatment.</a:t>
            </a:r>
          </a:p>
          <a:p>
            <a:pPr lvl="0"/>
            <a:r>
              <a:rPr lang="en-US" sz="1200" kern="1200" dirty="0" smtClean="0">
                <a:solidFill>
                  <a:schemeClr val="tx1"/>
                </a:solidFill>
                <a:effectLst/>
                <a:latin typeface="+mn-lt"/>
                <a:ea typeface="+mn-ea"/>
                <a:cs typeface="+mn-cs"/>
              </a:rPr>
              <a:t>PSM can control for non-group differences and then apply the results to the matched groups.</a:t>
            </a:r>
          </a:p>
          <a:p>
            <a:pPr lvl="0"/>
            <a:r>
              <a:rPr lang="en-US" sz="1200" kern="1200" dirty="0" smtClean="0">
                <a:solidFill>
                  <a:schemeClr val="tx1"/>
                </a:solidFill>
                <a:effectLst/>
                <a:latin typeface="+mn-lt"/>
                <a:ea typeface="+mn-ea"/>
                <a:cs typeface="+mn-cs"/>
              </a:rPr>
              <a:t>A covariant that PSM can control for is self-selection. Self-selection is also known as the volunteer effect and is when a participant is motivated to take part in the research study. </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2</a:t>
            </a:fld>
            <a:endParaRPr lang="en-US"/>
          </a:p>
        </p:txBody>
      </p:sp>
    </p:spTree>
    <p:extLst>
      <p:ext uri="{BB962C8B-B14F-4D97-AF65-F5344CB8AC3E}">
        <p14:creationId xmlns:p14="http://schemas.microsoft.com/office/powerpoint/2010/main" val="186116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3 - Self-selection and random assignment. Self selection can have a big impact on a research study, so it is a good idea to have a clear understanding of what it is. Self-selection is also known as the volunteer effect.</a:t>
            </a:r>
          </a:p>
          <a:p>
            <a:pPr lvl="0"/>
            <a:r>
              <a:rPr lang="en-US" sz="1200" kern="1200" dirty="0" smtClean="0">
                <a:solidFill>
                  <a:schemeClr val="tx1"/>
                </a:solidFill>
                <a:effectLst/>
                <a:latin typeface="+mn-lt"/>
                <a:ea typeface="+mn-ea"/>
                <a:cs typeface="+mn-cs"/>
              </a:rPr>
              <a:t>An example of self-selection is when a student volunteers to answer a question in class.</a:t>
            </a:r>
          </a:p>
          <a:p>
            <a:pPr lvl="0"/>
            <a:r>
              <a:rPr lang="en-US" sz="1200" kern="1200" dirty="0" smtClean="0">
                <a:solidFill>
                  <a:schemeClr val="tx1"/>
                </a:solidFill>
                <a:effectLst/>
                <a:latin typeface="+mn-lt"/>
                <a:ea typeface="+mn-ea"/>
                <a:cs typeface="+mn-cs"/>
              </a:rPr>
              <a:t>Typically, a student will raise her hand to answer a question when she is confident she knows the answer.</a:t>
            </a:r>
          </a:p>
          <a:p>
            <a:pPr lvl="0"/>
            <a:r>
              <a:rPr lang="en-US" sz="1200" kern="1200" dirty="0" smtClean="0">
                <a:solidFill>
                  <a:schemeClr val="tx1"/>
                </a:solidFill>
                <a:effectLst/>
                <a:latin typeface="+mn-lt"/>
                <a:ea typeface="+mn-ea"/>
                <a:cs typeface="+mn-cs"/>
              </a:rPr>
              <a:t>In research, typically participants will self-select to be in a study for personal reasons. Time away from work, extra credit on grades or recognition are some personal reasons for self-selection.</a:t>
            </a:r>
          </a:p>
          <a:p>
            <a:pPr lvl="0"/>
            <a:r>
              <a:rPr lang="en-US" sz="1200" kern="1200" dirty="0" smtClean="0">
                <a:solidFill>
                  <a:schemeClr val="tx1"/>
                </a:solidFill>
                <a:effectLst/>
                <a:latin typeface="+mn-lt"/>
                <a:ea typeface="+mn-ea"/>
                <a:cs typeface="+mn-cs"/>
              </a:rPr>
              <a:t>Random assignment is when all participants have an equal chance of being selected to a test or non-test group. </a:t>
            </a:r>
          </a:p>
          <a:p>
            <a:pPr lvl="0"/>
            <a:r>
              <a:rPr lang="en-US" sz="1200" kern="1200" dirty="0" smtClean="0">
                <a:solidFill>
                  <a:schemeClr val="tx1"/>
                </a:solidFill>
                <a:effectLst/>
                <a:latin typeface="+mn-lt"/>
                <a:ea typeface="+mn-ea"/>
                <a:cs typeface="+mn-cs"/>
              </a:rPr>
              <a:t>Self-selection makes random assignment impossible and can produce non-equivalent groups. </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3</a:t>
            </a:fld>
            <a:endParaRPr lang="en-US"/>
          </a:p>
        </p:txBody>
      </p:sp>
    </p:spTree>
    <p:extLst>
      <p:ext uri="{BB962C8B-B14F-4D97-AF65-F5344CB8AC3E}">
        <p14:creationId xmlns:p14="http://schemas.microsoft.com/office/powerpoint/2010/main" val="344345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4 - Self-selection, non-random assignment, and experimenter bias</a:t>
            </a:r>
          </a:p>
          <a:p>
            <a:pPr lvl="0"/>
            <a:r>
              <a:rPr lang="en-US" sz="1200" kern="1200" dirty="0" smtClean="0">
                <a:solidFill>
                  <a:schemeClr val="tx1"/>
                </a:solidFill>
                <a:effectLst/>
                <a:latin typeface="+mn-lt"/>
                <a:ea typeface="+mn-ea"/>
                <a:cs typeface="+mn-cs"/>
              </a:rPr>
              <a:t>Self-selection is one confounding variable; others include: non-random assignment, experimenter bias, small sample size, etc. which can produce non-equivalent groups.</a:t>
            </a:r>
          </a:p>
          <a:p>
            <a:pPr lvl="0"/>
            <a:r>
              <a:rPr lang="en-US" sz="1200" kern="1200" dirty="0" smtClean="0">
                <a:solidFill>
                  <a:schemeClr val="tx1"/>
                </a:solidFill>
                <a:effectLst/>
                <a:latin typeface="+mn-lt"/>
                <a:ea typeface="+mn-ea"/>
                <a:cs typeface="+mn-cs"/>
              </a:rPr>
              <a:t>Non-random assignment is when participants with certain characteristics are selected. For example, students in a teacher’s class are selected because they are convenient. Medical research often uses non-random assignment in order to study a specific condition or treatment.</a:t>
            </a:r>
          </a:p>
          <a:p>
            <a:pPr lvl="0"/>
            <a:r>
              <a:rPr lang="en-US" sz="1200" kern="1200" dirty="0" smtClean="0">
                <a:solidFill>
                  <a:schemeClr val="tx1"/>
                </a:solidFill>
                <a:effectLst/>
                <a:latin typeface="+mn-lt"/>
                <a:ea typeface="+mn-ea"/>
                <a:cs typeface="+mn-cs"/>
              </a:rPr>
              <a:t>Experimenter bias is when the researcher knowingly or unknowingly influences the participants’ responses. For example, a researcher may state, “most people found the book enjoyable. Did you like it?”   	</a:t>
            </a:r>
          </a:p>
          <a:p>
            <a:pPr lvl="0"/>
            <a:r>
              <a:rPr lang="en-US" sz="1200" kern="1200" dirty="0" smtClean="0">
                <a:solidFill>
                  <a:schemeClr val="tx1"/>
                </a:solidFill>
                <a:effectLst/>
                <a:latin typeface="+mn-lt"/>
                <a:ea typeface="+mn-ea"/>
                <a:cs typeface="+mn-cs"/>
              </a:rPr>
              <a:t>PSM minimizes self-selection, non-random assignment, and experimenter bias by matching participants through covariates.</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4</a:t>
            </a:fld>
            <a:endParaRPr lang="en-US"/>
          </a:p>
        </p:txBody>
      </p:sp>
    </p:spTree>
    <p:extLst>
      <p:ext uri="{BB962C8B-B14F-4D97-AF65-F5344CB8AC3E}">
        <p14:creationId xmlns:p14="http://schemas.microsoft.com/office/powerpoint/2010/main" val="216644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5 - How PSM and SPSS Work Together</a:t>
            </a:r>
          </a:p>
          <a:p>
            <a:pPr lvl="0"/>
            <a:r>
              <a:rPr lang="en-US" sz="1200" kern="1200" dirty="0" smtClean="0">
                <a:solidFill>
                  <a:schemeClr val="tx1"/>
                </a:solidFill>
                <a:effectLst/>
                <a:latin typeface="+mn-lt"/>
                <a:ea typeface="+mn-ea"/>
                <a:cs typeface="+mn-cs"/>
              </a:rPr>
              <a:t>SPSS has built in PSM formulas that allow for calculation and comparison	of covariates.		</a:t>
            </a:r>
          </a:p>
          <a:p>
            <a:pPr lvl="0"/>
            <a:r>
              <a:rPr lang="en-US" sz="1200" kern="1200" dirty="0" smtClean="0">
                <a:solidFill>
                  <a:schemeClr val="tx1"/>
                </a:solidFill>
                <a:effectLst/>
                <a:latin typeface="+mn-lt"/>
                <a:ea typeface="+mn-ea"/>
                <a:cs typeface="+mn-cs"/>
              </a:rPr>
              <a:t>SPSS requires all relevant covariates be included in the study - gender, age, and socio-economic status.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PSM requires large sample sizes because many participants may be excluded due to poor matching.</a:t>
            </a:r>
          </a:p>
          <a:p>
            <a:pPr lvl="0"/>
            <a:r>
              <a:rPr lang="en-US" sz="1200" kern="1200" dirty="0" smtClean="0">
                <a:solidFill>
                  <a:schemeClr val="tx1"/>
                </a:solidFill>
                <a:effectLst/>
                <a:latin typeface="+mn-lt"/>
                <a:ea typeface="+mn-ea"/>
                <a:cs typeface="+mn-cs"/>
              </a:rPr>
              <a:t>PSM is useful in educational, medical and economic research using non-random samples. </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5</a:t>
            </a:fld>
            <a:endParaRPr lang="en-US"/>
          </a:p>
        </p:txBody>
      </p:sp>
    </p:spTree>
    <p:extLst>
      <p:ext uri="{BB962C8B-B14F-4D97-AF65-F5344CB8AC3E}">
        <p14:creationId xmlns:p14="http://schemas.microsoft.com/office/powerpoint/2010/main" val="170377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6 - Using SPSS to Generate PSM Data</a:t>
            </a:r>
          </a:p>
          <a:p>
            <a:pPr lvl="0"/>
            <a:r>
              <a:rPr lang="en-US" sz="1200" kern="1200" dirty="0" smtClean="0">
                <a:solidFill>
                  <a:schemeClr val="tx1"/>
                </a:solidFill>
                <a:effectLst/>
                <a:latin typeface="+mn-lt"/>
                <a:ea typeface="+mn-ea"/>
                <a:cs typeface="+mn-cs"/>
              </a:rPr>
              <a:t>The following slides provide step-by-step instructions on how to use SPSS to generate PSM data.</a:t>
            </a:r>
          </a:p>
          <a:p>
            <a:pPr lvl="0"/>
            <a:r>
              <a:rPr lang="en-US" sz="1200" kern="1200" dirty="0" smtClean="0">
                <a:solidFill>
                  <a:schemeClr val="tx1"/>
                </a:solidFill>
                <a:effectLst/>
                <a:latin typeface="+mn-lt"/>
                <a:ea typeface="+mn-ea"/>
                <a:cs typeface="+mn-cs"/>
              </a:rPr>
              <a:t>SPSS version 22 was used in the slides, but the steps also apply to SPSS 20 and newer. </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6</a:t>
            </a:fld>
            <a:endParaRPr lang="en-US"/>
          </a:p>
        </p:txBody>
      </p:sp>
    </p:spTree>
    <p:extLst>
      <p:ext uri="{BB962C8B-B14F-4D97-AF65-F5344CB8AC3E}">
        <p14:creationId xmlns:p14="http://schemas.microsoft.com/office/powerpoint/2010/main" val="236551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7 – To begin, click on Start button on your computer, All Programs and your version of SPSS. This demonstration is using SPSS 22, but is also applicable for versions 20 and 21.</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7</a:t>
            </a:fld>
            <a:endParaRPr lang="en-US"/>
          </a:p>
        </p:txBody>
      </p:sp>
    </p:spTree>
    <p:extLst>
      <p:ext uri="{BB962C8B-B14F-4D97-AF65-F5344CB8AC3E}">
        <p14:creationId xmlns:p14="http://schemas.microsoft.com/office/powerpoint/2010/main" val="386706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8 – Once you open SPSS, click on File, Open and Data. The article does provide a sample data set that can be used for practice purposes. This illustration does use part of the sample data set</a:t>
            </a:r>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8</a:t>
            </a:fld>
            <a:endParaRPr lang="en-US"/>
          </a:p>
        </p:txBody>
      </p:sp>
    </p:spTree>
    <p:extLst>
      <p:ext uri="{BB962C8B-B14F-4D97-AF65-F5344CB8AC3E}">
        <p14:creationId xmlns:p14="http://schemas.microsoft.com/office/powerpoint/2010/main" val="273163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9 – The data set we will be using is titled Propensity and is located on the local hard drive. Once you’ve located the data set, select it and click on open.</a:t>
            </a:r>
          </a:p>
          <a:p>
            <a:endParaRPr lang="en-US" dirty="0"/>
          </a:p>
        </p:txBody>
      </p:sp>
      <p:sp>
        <p:nvSpPr>
          <p:cNvPr id="4" name="Slide Number Placeholder 3"/>
          <p:cNvSpPr>
            <a:spLocks noGrp="1"/>
          </p:cNvSpPr>
          <p:nvPr>
            <p:ph type="sldNum" sz="quarter" idx="10"/>
          </p:nvPr>
        </p:nvSpPr>
        <p:spPr/>
        <p:txBody>
          <a:bodyPr/>
          <a:lstStyle/>
          <a:p>
            <a:fld id="{C12D9B01-3BA9-4635-8804-841CAA60E975}" type="slidenum">
              <a:rPr lang="en-US" smtClean="0"/>
              <a:t>9</a:t>
            </a:fld>
            <a:endParaRPr lang="en-US"/>
          </a:p>
        </p:txBody>
      </p:sp>
    </p:spTree>
    <p:extLst>
      <p:ext uri="{BB962C8B-B14F-4D97-AF65-F5344CB8AC3E}">
        <p14:creationId xmlns:p14="http://schemas.microsoft.com/office/powerpoint/2010/main" val="316312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advClick="0" advTm="26084"/>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masterClrMapping/>
  </p:clrMapOvr>
  <p:transition advClick="0" advTm="26084"/>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masterClrMapping/>
  </p:clrMapOvr>
  <p:transition advClick="0" advTm="26084"/>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masterClrMapping/>
  </p:clrMapOvr>
  <p:transition advClick="0" advTm="26084"/>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advClick="0" advTm="26084"/>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masterClrMapping/>
  </p:clrMapOvr>
  <p:transition advClick="0" advTm="26084"/>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masterClrMapping/>
  </p:clrMapOvr>
  <p:transition advClick="0" advTm="26084"/>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masterClrMapping/>
  </p:clrMapOvr>
  <p:transition advClick="0" advTm="26084"/>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masterClrMapping/>
  </p:clrMapOvr>
  <p:transition advClick="0" advTm="26084"/>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A24E83-A1FF-49FA-9DA9-64FCA6298FCE}" type="slidenum">
              <a:rPr lang="en-US" smtClean="0"/>
              <a:pPr/>
              <a:t>‹#›</a:t>
            </a:fld>
            <a:endParaRPr lang="en-US" dirty="0"/>
          </a:p>
        </p:txBody>
      </p:sp>
    </p:spTree>
  </p:cSld>
  <p:clrMapOvr>
    <a:masterClrMapping/>
  </p:clrMapOvr>
  <p:transition advClick="0" advTm="26084"/>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CC236F-9A61-4CA0-A3AA-FBE646339BC3}" type="datetimeFigureOut">
              <a:rPr lang="en-US" smtClean="0"/>
              <a:pPr/>
              <a:t>3/10/2015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FA24E83-A1FF-49FA-9DA9-64FCA6298FC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advClick="0" advTm="26084"/>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CC236F-9A61-4CA0-A3AA-FBE646339BC3}" type="datetimeFigureOut">
              <a:rPr lang="en-US" smtClean="0"/>
              <a:pPr/>
              <a:t>3/10/2015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A24E83-A1FF-49FA-9DA9-64FCA6298FC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26084"/>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9.wav"/><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audio" Target="../media/audio10.wav"/><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audio" Target="../media/audio11.wav"/><Relationship Id="rId5" Type="http://schemas.openxmlformats.org/officeDocument/2006/relationships/image" Target="../media/image6.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audio" Target="../media/audio12.wav"/><Relationship Id="rId5" Type="http://schemas.openxmlformats.org/officeDocument/2006/relationships/image" Target="../media/image27.emf"/><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eds.b.ebscohost.com/ehost/pdfviewer/pdfviewer?sid=27b00001-3877-4bf1-97b9-35044384f2d8@sessionmgr110&amp;vid=0&amp;hid=11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oundless.com/psychology/textbooks/boundless-psychology-textbook/researching-psychology-2/ethical-considerations-29/sources-of-experimental-bias-132-1266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www.boundless.com/psychology/textbooks/boundless-psychology-textbook/researching-psychology-2/ethical-considerations-29/sources-of-experimental-bias-132-12667/&amp;ei=i-fkVL2PCoX_yQTQkYFo&amp;bvm=bv.85970519,d.aWw&amp;psig=AFQjCNEm0Nd6k8pGbKQCB8OFu6f21jbh7g&amp;ust=1424373805522062"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10.png"/><Relationship Id="rId3" Type="http://schemas.openxmlformats.org/officeDocument/2006/relationships/audio" Target="../media/audio3.wav"/><Relationship Id="rId7" Type="http://schemas.openxmlformats.org/officeDocument/2006/relationships/slideLayout" Target="../slideLayouts/slideLayout2.xml"/><Relationship Id="rId12"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audio" Target="../media/audio6.wav"/><Relationship Id="rId11" Type="http://schemas.openxmlformats.org/officeDocument/2006/relationships/image" Target="../media/image8.png"/><Relationship Id="rId5" Type="http://schemas.openxmlformats.org/officeDocument/2006/relationships/audio" Target="../media/audio5.wav"/><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audio" Target="../media/audio4.wav"/><Relationship Id="rId9" Type="http://schemas.openxmlformats.org/officeDocument/2006/relationships/image" Target="../media/image6.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audio8.wav"/><Relationship Id="rId1" Type="http://schemas.openxmlformats.org/officeDocument/2006/relationships/audio" Target="../media/audio7.wav"/><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Summary of Propensity Score Matching in Education </a:t>
            </a:r>
            <a:endParaRPr lang="en-US" dirty="0"/>
          </a:p>
        </p:txBody>
      </p:sp>
      <p:sp>
        <p:nvSpPr>
          <p:cNvPr id="3" name="Subtitle 2"/>
          <p:cNvSpPr>
            <a:spLocks noGrp="1"/>
          </p:cNvSpPr>
          <p:nvPr>
            <p:ph type="subTitle" idx="1"/>
          </p:nvPr>
        </p:nvSpPr>
        <p:spPr>
          <a:xfrm>
            <a:off x="533400" y="3228536"/>
            <a:ext cx="7854696" cy="3096064"/>
          </a:xfrm>
        </p:spPr>
        <p:txBody>
          <a:bodyPr>
            <a:normAutofit fontScale="92500" lnSpcReduction="20000"/>
          </a:bodyPr>
          <a:lstStyle/>
          <a:p>
            <a:pPr algn="ctr"/>
            <a:endParaRPr lang="en-US" dirty="0" smtClean="0"/>
          </a:p>
          <a:p>
            <a:pPr algn="ctr"/>
            <a:endParaRPr lang="en-US" sz="2800" dirty="0" smtClean="0"/>
          </a:p>
          <a:p>
            <a:pPr algn="ctr"/>
            <a:r>
              <a:rPr lang="en-US" sz="2800" dirty="0" smtClean="0"/>
              <a:t>Summary based on  </a:t>
            </a:r>
            <a:r>
              <a:rPr lang="en-US" sz="2800" dirty="0"/>
              <a:t>Lane F. C., To Y. M., Shelley K., Henson R. K. (2012) </a:t>
            </a:r>
            <a:r>
              <a:rPr lang="en-US" sz="2800" dirty="0" smtClean="0"/>
              <a:t> article titled: “</a:t>
            </a:r>
            <a:r>
              <a:rPr lang="en-US" sz="2800" dirty="0"/>
              <a:t>An Illustrative Example of Propensity Score Matching with Education Research </a:t>
            </a:r>
            <a:r>
              <a:rPr lang="en-US" sz="2800" dirty="0" smtClean="0"/>
              <a:t>”</a:t>
            </a:r>
          </a:p>
          <a:p>
            <a:pPr algn="ctr"/>
            <a:endParaRPr lang="en-US" sz="2800" dirty="0" smtClean="0"/>
          </a:p>
          <a:p>
            <a:pPr algn="l"/>
            <a:r>
              <a:rPr lang="en-US" dirty="0" smtClean="0"/>
              <a:t> </a:t>
            </a:r>
            <a:endParaRPr lang="en-US" dirty="0"/>
          </a:p>
        </p:txBody>
      </p:sp>
    </p:spTree>
  </p:cSld>
  <p:clrMapOvr>
    <a:masterClrMapping/>
  </p:clrMapOvr>
  <p:transition advClick="0" advTm="2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0" y="0"/>
            <a:ext cx="13011150" cy="7315200"/>
          </a:xfrm>
          <a:prstGeom prst="rect">
            <a:avLst/>
          </a:prstGeom>
          <a:noFill/>
          <a:ln w="9525">
            <a:noFill/>
            <a:miter lim="800000"/>
            <a:headEnd/>
            <a:tailEnd/>
          </a:ln>
        </p:spPr>
      </p:pic>
      <p:pic>
        <p:nvPicPr>
          <p:cNvPr id="3" name="Recorded Sound">
            <a:hlinkClick r:id="" action="ppaction://media"/>
          </p:cNvPr>
          <p:cNvPicPr>
            <a:picLocks noRot="1" noChangeAspect="1"/>
          </p:cNvPicPr>
          <p:nvPr>
            <a:wavAudioFile r:embed="rId1" name="Recorded Sound"/>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260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ransition advClick="0" advTm="2608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533400" y="609600"/>
            <a:ext cx="8305799" cy="6019800"/>
          </a:xfrm>
          <a:prstGeom prst="rect">
            <a:avLst/>
          </a:prstGeom>
          <a:noFill/>
          <a:ln w="9525">
            <a:noFill/>
            <a:miter lim="800000"/>
            <a:headEnd/>
            <a:tailEnd/>
          </a:ln>
        </p:spPr>
      </p:pic>
    </p:spTree>
  </p:cSld>
  <p:clrMapOvr>
    <a:masterClrMapping/>
  </p:clrMapOvr>
  <p:transition advClick="0" advTm="2608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cstate="print"/>
          <a:srcRect/>
          <a:stretch>
            <a:fillRect/>
          </a:stretch>
        </p:blipFill>
        <p:spPr bwMode="auto">
          <a:xfrm>
            <a:off x="0" y="0"/>
            <a:ext cx="13011150" cy="7315200"/>
          </a:xfrm>
          <a:prstGeom prst="rect">
            <a:avLst/>
          </a:prstGeom>
          <a:noFill/>
          <a:ln w="9525">
            <a:noFill/>
            <a:miter lim="800000"/>
            <a:headEnd/>
            <a:tailEnd/>
          </a:ln>
        </p:spPr>
      </p:pic>
      <p:pic>
        <p:nvPicPr>
          <p:cNvPr id="3" name="Recorded Sound">
            <a:hlinkClick r:id="" action="ppaction://media"/>
          </p:cNvPr>
          <p:cNvPicPr>
            <a:picLocks noRot="1" noChangeAspect="1"/>
          </p:cNvPicPr>
          <p:nvPr>
            <a:wavAudioFile r:embed="rId1" name="Recorded Sound"/>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260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cstate="print"/>
          <a:srcRect/>
          <a:stretch>
            <a:fillRect/>
          </a:stretch>
        </p:blipFill>
        <p:spPr bwMode="auto">
          <a:xfrm>
            <a:off x="0" y="0"/>
            <a:ext cx="13011150" cy="7315200"/>
          </a:xfrm>
          <a:prstGeom prst="rect">
            <a:avLst/>
          </a:prstGeom>
          <a:noFill/>
          <a:ln w="9525">
            <a:noFill/>
            <a:miter lim="800000"/>
            <a:headEnd/>
            <a:tailEnd/>
          </a:ln>
        </p:spPr>
      </p:pic>
      <p:pic>
        <p:nvPicPr>
          <p:cNvPr id="3" name="Recorded Sound">
            <a:hlinkClick r:id="" action="ppaction://media"/>
          </p:cNvPr>
          <p:cNvPicPr>
            <a:picLocks noRot="1" noChangeAspect="1"/>
          </p:cNvPicPr>
          <p:nvPr>
            <a:wavAudioFile r:embed="rId1" name="Recorded Sound"/>
          </p:nvPr>
        </p:nvPicPr>
        <p:blipFill>
          <a:blip r:embed="rId5" cstate="print"/>
          <a:stretch>
            <a:fillRect/>
          </a:stretch>
        </p:blipFill>
        <p:spPr>
          <a:xfrm>
            <a:off x="4419600" y="3276600"/>
            <a:ext cx="304800" cy="304800"/>
          </a:xfrm>
          <a:prstGeom prst="rect">
            <a:avLst/>
          </a:prstGeom>
        </p:spPr>
      </p:pic>
    </p:spTree>
  </p:cSld>
  <p:clrMapOvr>
    <a:masterClrMapping/>
  </p:clrMapOvr>
  <p:transition advClick="0" advTm="260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ransition advClick="0" advTm="2608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1933575" y="-228600"/>
            <a:ext cx="13011150" cy="7315200"/>
          </a:xfrm>
          <a:prstGeom prst="rect">
            <a:avLst/>
          </a:prstGeom>
          <a:noFill/>
          <a:ln w="9525">
            <a:noFill/>
            <a:miter lim="800000"/>
            <a:headEnd/>
            <a:tailEnd/>
          </a:ln>
        </p:spPr>
      </p:pic>
    </p:spTree>
  </p:cSld>
  <p:clrMapOvr>
    <a:masterClrMapping/>
  </p:clrMapOvr>
  <p:transition advClick="0" advTm="2608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66843"/>
            <a:ext cx="9144000" cy="646331"/>
          </a:xfrm>
          <a:prstGeom prst="rect">
            <a:avLst/>
          </a:prstGeom>
        </p:spPr>
        <p:txBody>
          <a:bodyPr wrap="square">
            <a:spAutoFit/>
          </a:bodyPr>
          <a:lstStyle/>
          <a:p>
            <a:endParaRPr lang="en-US" b="1" dirty="0"/>
          </a:p>
          <a:p>
            <a:endParaRPr lang="en-US" dirty="0"/>
          </a:p>
        </p:txBody>
      </p:sp>
      <p:sp>
        <p:nvSpPr>
          <p:cNvPr id="4" name="Rectangle 3"/>
          <p:cNvSpPr/>
          <p:nvPr/>
        </p:nvSpPr>
        <p:spPr>
          <a:xfrm flipV="1">
            <a:off x="0" y="4733330"/>
            <a:ext cx="9144000" cy="923330"/>
          </a:xfrm>
          <a:prstGeom prst="rect">
            <a:avLst/>
          </a:prstGeom>
        </p:spPr>
        <p:txBody>
          <a:bodyPr wrap="square">
            <a:spAutoFit/>
          </a:bodyPr>
          <a:lstStyle/>
          <a:p>
            <a:endParaRPr lang="en-US" b="1" dirty="0"/>
          </a:p>
          <a:p>
            <a:r>
              <a:rPr lang="en-US" dirty="0" smtClean="0"/>
              <a:t>	</a:t>
            </a:r>
          </a:p>
          <a:p>
            <a:endParaRPr lang="en-US" dirty="0"/>
          </a:p>
        </p:txBody>
      </p:sp>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4419600" y="3276600"/>
            <a:ext cx="304800" cy="304800"/>
          </a:xfrm>
          <a:prstGeom prst="rect">
            <a:avLst/>
          </a:prstGeom>
        </p:spPr>
      </p:pic>
      <p:pic>
        <p:nvPicPr>
          <p:cNvPr id="1028" name="Picture 4"/>
          <p:cNvPicPr>
            <a:picLocks noChangeAspect="1" noChangeArrowheads="1"/>
          </p:cNvPicPr>
          <p:nvPr/>
        </p:nvPicPr>
        <p:blipFill>
          <a:blip r:embed="rId5" cstate="print"/>
          <a:srcRect/>
          <a:stretch>
            <a:fillRect/>
          </a:stretch>
        </p:blipFill>
        <p:spPr bwMode="auto">
          <a:xfrm>
            <a:off x="1314936" y="990600"/>
            <a:ext cx="6305064" cy="2667000"/>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1219201" y="3962399"/>
          <a:ext cx="5930899" cy="2362201"/>
        </p:xfrm>
        <a:graphic>
          <a:graphicData uri="http://schemas.openxmlformats.org/drawingml/2006/table">
            <a:tbl>
              <a:tblPr/>
              <a:tblGrid>
                <a:gridCol w="701190"/>
                <a:gridCol w="701190"/>
                <a:gridCol w="701190"/>
                <a:gridCol w="701190"/>
                <a:gridCol w="701190"/>
                <a:gridCol w="1022569"/>
                <a:gridCol w="701190"/>
                <a:gridCol w="701190"/>
              </a:tblGrid>
              <a:tr h="533575">
                <a:tc>
                  <a:txBody>
                    <a:bodyPr/>
                    <a:lstStyle/>
                    <a:p>
                      <a:pPr algn="ctr" fontAlgn="b"/>
                      <a:r>
                        <a:rPr lang="en-US" sz="900" b="1" i="0" u="none" strike="noStrike" dirty="0">
                          <a:solidFill>
                            <a:srgbClr val="000000"/>
                          </a:solidFill>
                          <a:latin typeface="Arial"/>
                        </a:rPr>
                        <a:t>Variables in the Equation</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latin typeface="Arial"/>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latin typeface="Arial"/>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latin typeface="Arial"/>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latin typeface="Arial"/>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r h="243851">
                <a:tc>
                  <a:txBody>
                    <a:bodyPr/>
                    <a:lstStyle/>
                    <a:p>
                      <a:pPr algn="l" fontAlgn="b"/>
                      <a:r>
                        <a:rPr lang="en-US" sz="1200" b="0" i="0" u="none" strike="noStrike">
                          <a:solidFill>
                            <a:srgbClr val="000000"/>
                          </a:solidFill>
                          <a:latin typeface="Times New Roman"/>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latin typeface="Times New Roman"/>
                        </a:rPr>
                        <a:t> </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latin typeface="Arial"/>
                        </a:rPr>
                        <a:t>B</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latin typeface="Arial"/>
                        </a:rPr>
                        <a:t>S.E.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latin typeface="Arial"/>
                        </a:rPr>
                        <a:t>Wald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latin typeface="Arial"/>
                        </a:rPr>
                        <a:t>df</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latin typeface="Arial"/>
                        </a:rPr>
                        <a:t>Sig.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latin typeface="Arial"/>
                        </a:rPr>
                        <a:t>Exp(B)</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5907">
                <a:tc>
                  <a:txBody>
                    <a:bodyPr/>
                    <a:lstStyle/>
                    <a:p>
                      <a:pPr algn="l" fontAlgn="t"/>
                      <a:r>
                        <a:rPr lang="en-US" sz="900" b="0" i="0" u="none" strike="noStrike">
                          <a:solidFill>
                            <a:srgbClr val="000000"/>
                          </a:solidFill>
                          <a:latin typeface="Arial"/>
                        </a:rPr>
                        <a:t>Step 1</a:t>
                      </a:r>
                      <a:r>
                        <a:rPr lang="en-US" sz="900" b="0" i="0" u="none" strike="noStrike" baseline="30000">
                          <a:solidFill>
                            <a:srgbClr val="000000"/>
                          </a:solidFill>
                          <a:latin typeface="Arial"/>
                        </a:rPr>
                        <a:t>a</a:t>
                      </a:r>
                      <a:endParaRPr lang="en-US" sz="900" b="0" i="0" u="none" strike="noStrike">
                        <a:solidFill>
                          <a:srgbClr val="000000"/>
                        </a:solidFill>
                        <a:latin typeface="Arial"/>
                      </a:endParaRPr>
                    </a:p>
                  </a:txBody>
                  <a:tcPr marL="9525" marR="9525" marT="9525"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900" b="0" i="0" u="none" strike="noStrike">
                          <a:solidFill>
                            <a:srgbClr val="000000"/>
                          </a:solidFill>
                          <a:latin typeface="Arial"/>
                        </a:rPr>
                        <a:t>PRE_1</a:t>
                      </a:r>
                    </a:p>
                  </a:txBody>
                  <a:tcPr marL="9525" marR="9525" marT="9525"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latin typeface="Arial"/>
                        </a:rPr>
                        <a:t>4.398</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latin typeface="Arial"/>
                        </a:rPr>
                        <a:t>2.464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latin typeface="Arial"/>
                        </a:rPr>
                        <a:t>3.187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latin typeface="Arial"/>
                        </a:rPr>
                        <a:t>0.074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latin typeface="Arial"/>
                        </a:rPr>
                        <a:t>81.3</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r>
              <a:tr h="185907">
                <a:tc>
                  <a:txBody>
                    <a:bodyPr/>
                    <a:lstStyle/>
                    <a:p>
                      <a:pPr algn="l" fontAlgn="t"/>
                      <a:r>
                        <a:rPr lang="en-US" sz="900" b="0" i="0" u="none" strike="noStrike">
                          <a:solidFill>
                            <a:srgbClr val="000000"/>
                          </a:solidFill>
                          <a:latin typeface="Arial"/>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US" sz="900" b="0" i="0" u="none" strike="noStrike">
                          <a:solidFill>
                            <a:srgbClr val="000000"/>
                          </a:solidFill>
                          <a:latin typeface="Arial"/>
                        </a:rPr>
                        <a:t>diabetic</a:t>
                      </a:r>
                    </a:p>
                  </a:txBody>
                  <a:tcPr marL="9525" marR="9525" marT="9525" marB="0">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latin typeface="Arial"/>
                        </a:rPr>
                        <a:t>-0.288</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latin typeface="Arial"/>
                        </a:rPr>
                        <a:t>0.567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latin typeface="Arial"/>
                        </a:rPr>
                        <a:t>0.257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latin typeface="Arial"/>
                        </a:rPr>
                        <a:t>0.612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latin typeface="Arial"/>
                        </a:rPr>
                        <a:t>0.75</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r>
              <a:tr h="1212961">
                <a:tc>
                  <a:txBody>
                    <a:bodyPr/>
                    <a:lstStyle/>
                    <a:p>
                      <a:pPr algn="l" fontAlgn="t"/>
                      <a:r>
                        <a:rPr lang="en-US" sz="900" b="0" i="0" u="none" strike="noStrike">
                          <a:solidFill>
                            <a:srgbClr val="000000"/>
                          </a:solidFill>
                          <a:latin typeface="Arial"/>
                        </a:rPr>
                        <a:t> </a:t>
                      </a:r>
                    </a:p>
                  </a:txBody>
                  <a:tcPr marL="9525" marR="9525" marT="9525"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latin typeface="Arial"/>
                        </a:rPr>
                        <a:t>Constant</a:t>
                      </a:r>
                    </a:p>
                  </a:txBody>
                  <a:tcPr marL="9525" marR="9525" marT="9525"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latin typeface="Arial"/>
                        </a:rPr>
                        <a:t>-2.171</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latin typeface="Arial"/>
                        </a:rPr>
                        <a:t>1.355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dirty="0">
                          <a:solidFill>
                            <a:srgbClr val="000000"/>
                          </a:solidFill>
                          <a:latin typeface="Arial"/>
                        </a:rPr>
                        <a:t>2.566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latin typeface="Arial"/>
                        </a:rPr>
                        <a:t>0.109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dirty="0">
                          <a:solidFill>
                            <a:srgbClr val="000000"/>
                          </a:solidFill>
                          <a:latin typeface="Arial"/>
                        </a:rPr>
                        <a:t>0.114</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advClick="0" advTm="260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5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normAutofit fontScale="55000" lnSpcReduction="20000"/>
          </a:bodyPr>
          <a:lstStyle/>
          <a:p>
            <a:pPr>
              <a:buFont typeface="Wingdings" pitchFamily="2" charset="2"/>
              <a:buChar char="q"/>
            </a:pPr>
            <a:r>
              <a:rPr lang="en-US" dirty="0" smtClean="0"/>
              <a:t>Introduction to Propensity </a:t>
            </a:r>
            <a:r>
              <a:rPr lang="en-US" dirty="0"/>
              <a:t>Score </a:t>
            </a:r>
            <a:r>
              <a:rPr lang="en-US" dirty="0" smtClean="0"/>
              <a:t>Matching</a:t>
            </a:r>
          </a:p>
          <a:p>
            <a:pPr>
              <a:buFont typeface="Wingdings" pitchFamily="2" charset="2"/>
              <a:buChar char="q"/>
            </a:pPr>
            <a:endParaRPr lang="en-US" dirty="0" smtClean="0"/>
          </a:p>
          <a:p>
            <a:pPr>
              <a:buFont typeface="Wingdings" pitchFamily="2" charset="2"/>
              <a:buChar char="q"/>
            </a:pPr>
            <a:r>
              <a:rPr lang="en-US" dirty="0" smtClean="0"/>
              <a:t>Self-selection</a:t>
            </a:r>
          </a:p>
          <a:p>
            <a:pPr>
              <a:buFont typeface="Wingdings" pitchFamily="2" charset="2"/>
              <a:buChar char="q"/>
            </a:pPr>
            <a:endParaRPr lang="en-US" dirty="0" smtClean="0"/>
          </a:p>
          <a:p>
            <a:pPr>
              <a:buFont typeface="Wingdings" pitchFamily="2" charset="2"/>
              <a:buChar char="q"/>
            </a:pPr>
            <a:r>
              <a:rPr lang="en-US" sz="2800" dirty="0"/>
              <a:t>Self-selection, non-random assignment, and experimenter bias</a:t>
            </a:r>
            <a:endParaRPr lang="en-US" dirty="0" smtClean="0"/>
          </a:p>
          <a:p>
            <a:pPr>
              <a:buFont typeface="Wingdings" pitchFamily="2" charset="2"/>
              <a:buChar char="q"/>
            </a:pPr>
            <a:endParaRPr lang="en-US" dirty="0"/>
          </a:p>
          <a:p>
            <a:pPr>
              <a:buFont typeface="Wingdings" pitchFamily="2" charset="2"/>
              <a:buChar char="q"/>
            </a:pPr>
            <a:r>
              <a:rPr lang="en-US" dirty="0"/>
              <a:t>How PSM and SPSS Work Together</a:t>
            </a:r>
            <a:endParaRPr lang="en-US" dirty="0" smtClean="0"/>
          </a:p>
          <a:p>
            <a:pPr>
              <a:buFont typeface="Wingdings" pitchFamily="2" charset="2"/>
              <a:buChar char="q"/>
            </a:pPr>
            <a:endParaRPr lang="en-US" dirty="0" smtClean="0"/>
          </a:p>
          <a:p>
            <a:pPr>
              <a:buFont typeface="Wingdings" pitchFamily="2" charset="2"/>
              <a:buChar char="q"/>
            </a:pPr>
            <a:r>
              <a:rPr lang="en-US" dirty="0" smtClean="0"/>
              <a:t>Using SPSS for Propensity Score Matching</a:t>
            </a:r>
          </a:p>
          <a:p>
            <a:pPr>
              <a:buFont typeface="Wingdings" pitchFamily="2" charset="2"/>
              <a:buChar char="q"/>
            </a:pPr>
            <a:endParaRPr lang="en-US" dirty="0" smtClean="0"/>
          </a:p>
          <a:p>
            <a:pPr>
              <a:buFont typeface="Wingdings" pitchFamily="2" charset="2"/>
              <a:buChar char="q"/>
            </a:pPr>
            <a:r>
              <a:rPr lang="en-US" dirty="0" smtClean="0"/>
              <a:t>Screenshots of steps to take in SPSS to get a propensity score</a:t>
            </a:r>
          </a:p>
          <a:p>
            <a:pPr>
              <a:buFont typeface="Wingdings" pitchFamily="2" charset="2"/>
              <a:buChar char="q"/>
            </a:pPr>
            <a:endParaRPr lang="en-US" dirty="0" smtClean="0"/>
          </a:p>
          <a:p>
            <a:pPr>
              <a:buFont typeface="Wingdings" pitchFamily="2" charset="2"/>
              <a:buChar char="q"/>
            </a:pPr>
            <a:r>
              <a:rPr lang="en-US" dirty="0" smtClean="0"/>
              <a:t>Article is available for review at: </a:t>
            </a:r>
          </a:p>
          <a:p>
            <a:pPr>
              <a:buFont typeface="Wingdings" pitchFamily="2" charset="2"/>
              <a:buChar char="q"/>
            </a:pPr>
            <a:endParaRPr lang="en-US" dirty="0" smtClean="0"/>
          </a:p>
          <a:p>
            <a:pPr>
              <a:buFont typeface="Wingdings" pitchFamily="2" charset="2"/>
              <a:buChar char="q"/>
            </a:pPr>
            <a:r>
              <a:rPr lang="en-US" dirty="0" smtClean="0"/>
              <a:t>Lane F. C., To Y. M., Shelley K., Henson R. K. (2012) An Illustrative Example of Propensity Score Matching with Education Research </a:t>
            </a:r>
            <a:r>
              <a:rPr lang="en-US" i="1" dirty="0" smtClean="0"/>
              <a:t>Career and Technical Education Research, 37(3), pp. 187-212</a:t>
            </a:r>
            <a:endParaRPr lang="en-US" dirty="0" smtClean="0"/>
          </a:p>
          <a:p>
            <a:pPr>
              <a:buFont typeface="Wingdings" pitchFamily="2" charset="2"/>
              <a:buChar char="q"/>
            </a:pPr>
            <a:r>
              <a:rPr lang="en-US" u="sng" dirty="0" smtClean="0">
                <a:hlinkClick r:id="rId3"/>
              </a:rPr>
              <a:t>http://eds.b.ebscohost.com/ehost/pdfviewer/pdfviewer?sid=27b00001-3877-4bf1-97b9-35044384f2d8%40sessionmgr110&amp;vid=0&amp;hid=112</a:t>
            </a:r>
            <a:endParaRPr lang="en-US" dirty="0" smtClean="0"/>
          </a:p>
          <a:p>
            <a:pPr marL="0" indent="0">
              <a:buNone/>
            </a:pPr>
            <a:endParaRPr lang="en-US" dirty="0" smtClean="0"/>
          </a:p>
          <a:p>
            <a:endParaRPr lang="en-US" dirty="0"/>
          </a:p>
        </p:txBody>
      </p:sp>
    </p:spTree>
  </p:cSld>
  <p:clrMapOvr>
    <a:masterClrMapping/>
  </p:clrMapOvr>
  <p:transition advClick="0" advTm="2608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Lane F. C., To Y. M., Shelley K., Henson R. K. (2012) An Illustrative Example of Propensity Score Matching with Education Research </a:t>
            </a:r>
            <a:r>
              <a:rPr lang="en-US" i="1" dirty="0" smtClean="0"/>
              <a:t>Career and Technical Education Research, 37(3), pp. 187-212</a:t>
            </a:r>
          </a:p>
          <a:p>
            <a:pPr marL="0" indent="0">
              <a:buNone/>
            </a:pPr>
            <a:r>
              <a:rPr lang="en-US" i="1" dirty="0"/>
              <a:t>	</a:t>
            </a:r>
            <a:r>
              <a:rPr lang="en-US" dirty="0" smtClean="0"/>
              <a:t>Sources of  Experimental </a:t>
            </a:r>
            <a:r>
              <a:rPr lang="en-US" smtClean="0"/>
              <a:t>Bias retrieved </a:t>
            </a:r>
            <a:r>
              <a:rPr lang="en-US" dirty="0"/>
              <a:t>from </a:t>
            </a:r>
            <a:r>
              <a:rPr lang="en-US" dirty="0">
                <a:hlinkClick r:id="rId3"/>
              </a:rPr>
              <a:t>https://www.boundless.com/psychology/textbooks/boundless-psychology-textbook/researching-psychology-2/ethical-considerations-29/sources-of-experimental-bias-132-12667</a:t>
            </a:r>
            <a:r>
              <a:rPr lang="en-US" dirty="0" smtClean="0">
                <a:hlinkClick r:id="rId3"/>
              </a:rPr>
              <a:t>/</a:t>
            </a: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625963233"/>
      </p:ext>
    </p:extLst>
  </p:cSld>
  <p:clrMapOvr>
    <a:masterClrMapping/>
  </p:clrMapOvr>
  <p:transition advClick="0" advTm="2608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Autofit/>
          </a:bodyPr>
          <a:lstStyle/>
          <a:p>
            <a:pPr algn="ctr"/>
            <a:r>
              <a:rPr lang="en-US" sz="4400" b="1" dirty="0" smtClean="0"/>
              <a:t>Introduction to Propensity Score Matching</a:t>
            </a:r>
            <a:endParaRPr lang="en-US" sz="4400" b="1" dirty="0"/>
          </a:p>
        </p:txBody>
      </p:sp>
      <p:sp>
        <p:nvSpPr>
          <p:cNvPr id="3" name="Content Placeholder 2"/>
          <p:cNvSpPr>
            <a:spLocks noGrp="1"/>
          </p:cNvSpPr>
          <p:nvPr>
            <p:ph idx="1"/>
          </p:nvPr>
        </p:nvSpPr>
        <p:spPr>
          <a:xfrm>
            <a:off x="457200" y="2057400"/>
            <a:ext cx="8229600" cy="4267200"/>
          </a:xfrm>
        </p:spPr>
        <p:txBody>
          <a:bodyPr>
            <a:normAutofit fontScale="77500" lnSpcReduction="20000"/>
          </a:bodyPr>
          <a:lstStyle/>
          <a:p>
            <a:pPr>
              <a:buFont typeface="Wingdings" pitchFamily="2" charset="2"/>
              <a:buChar char="q"/>
            </a:pPr>
            <a:r>
              <a:rPr lang="en-US" dirty="0" smtClean="0"/>
              <a:t>Propensity Score Matching (PSM) is  a quasi-experimental technique endorsed by the U.S. Department of Education to control for covariates such as self-selection bias and non-random assignment. </a:t>
            </a:r>
          </a:p>
          <a:p>
            <a:pPr>
              <a:buFont typeface="Wingdings" pitchFamily="2" charset="2"/>
              <a:buChar char="q"/>
            </a:pPr>
            <a:endParaRPr lang="en-US" dirty="0" smtClean="0"/>
          </a:p>
          <a:p>
            <a:pPr>
              <a:buFont typeface="Wingdings" pitchFamily="2" charset="2"/>
              <a:buChar char="q"/>
            </a:pPr>
            <a:r>
              <a:rPr lang="en-US" dirty="0" smtClean="0"/>
              <a:t>PSM </a:t>
            </a:r>
            <a:r>
              <a:rPr lang="en-US" dirty="0"/>
              <a:t>is a statistical matching technique </a:t>
            </a:r>
            <a:r>
              <a:rPr lang="en-US" dirty="0" smtClean="0"/>
              <a:t>designed to </a:t>
            </a:r>
            <a:r>
              <a:rPr lang="en-US" dirty="0"/>
              <a:t>estimate the effect of a treatment, policy, or other intervention by accounting for the covariates that </a:t>
            </a:r>
            <a:r>
              <a:rPr lang="en-US" dirty="0" smtClean="0"/>
              <a:t>are also related to </a:t>
            </a:r>
            <a:r>
              <a:rPr lang="en-US" dirty="0"/>
              <a:t>the </a:t>
            </a:r>
            <a:r>
              <a:rPr lang="en-US" dirty="0" smtClean="0"/>
              <a:t>treatment.</a:t>
            </a:r>
          </a:p>
          <a:p>
            <a:pPr>
              <a:buFont typeface="Wingdings" pitchFamily="2" charset="2"/>
              <a:buChar char="q"/>
            </a:pPr>
            <a:endParaRPr lang="en-US" dirty="0" smtClean="0"/>
          </a:p>
          <a:p>
            <a:pPr>
              <a:buFont typeface="Wingdings" pitchFamily="2" charset="2"/>
              <a:buChar char="q"/>
            </a:pPr>
            <a:r>
              <a:rPr lang="en-US" dirty="0" smtClean="0"/>
              <a:t>PSM can control for non-group differences and then apply the results to the matched groups.</a:t>
            </a:r>
          </a:p>
          <a:p>
            <a:pPr>
              <a:buFont typeface="Wingdings" pitchFamily="2" charset="2"/>
              <a:buChar char="q"/>
            </a:pPr>
            <a:endParaRPr lang="en-US" dirty="0" smtClean="0"/>
          </a:p>
          <a:p>
            <a:pPr>
              <a:buFont typeface="Wingdings" pitchFamily="2" charset="2"/>
              <a:buChar char="q"/>
            </a:pPr>
            <a:r>
              <a:rPr lang="en-US" dirty="0" smtClean="0"/>
              <a:t>PSM can control for self-selection. Self-selection is also known as the volunteer effect and occurs when a participant is motivated to take part in the research study.</a:t>
            </a:r>
            <a:endParaRPr lang="en-US" dirty="0"/>
          </a:p>
        </p:txBody>
      </p:sp>
    </p:spTree>
    <p:extLst>
      <p:ext uri="{BB962C8B-B14F-4D97-AF65-F5344CB8AC3E}">
        <p14:creationId xmlns:p14="http://schemas.microsoft.com/office/powerpoint/2010/main" val="1387257275"/>
      </p:ext>
    </p:extLst>
  </p:cSld>
  <p:clrMapOvr>
    <a:masterClrMapping/>
  </p:clrMapOvr>
  <p:transition advClick="0" advTm="2608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838200"/>
            <a:ext cx="4495800" cy="914400"/>
          </a:xfrm>
        </p:spPr>
        <p:txBody>
          <a:bodyPr/>
          <a:lstStyle/>
          <a:p>
            <a:r>
              <a:rPr lang="en-US" sz="2400" b="1" dirty="0" smtClean="0"/>
              <a:t>Self-selection and random assignment</a:t>
            </a:r>
            <a:endParaRPr lang="en-US" sz="2400" b="1" dirty="0"/>
          </a:p>
        </p:txBody>
      </p:sp>
      <p:sp>
        <p:nvSpPr>
          <p:cNvPr id="7" name="Text Placeholder 6"/>
          <p:cNvSpPr>
            <a:spLocks noGrp="1"/>
          </p:cNvSpPr>
          <p:nvPr>
            <p:ph type="body" idx="2"/>
          </p:nvPr>
        </p:nvSpPr>
        <p:spPr>
          <a:xfrm>
            <a:off x="685800" y="1981200"/>
            <a:ext cx="3352800" cy="4724400"/>
          </a:xfrm>
        </p:spPr>
        <p:txBody>
          <a:bodyPr>
            <a:normAutofit/>
          </a:bodyPr>
          <a:lstStyle/>
          <a:p>
            <a:pPr marL="285750" indent="-285750">
              <a:buFont typeface="Wingdings" pitchFamily="2" charset="2"/>
              <a:buChar char="q"/>
            </a:pPr>
            <a:r>
              <a:rPr lang="en-US" dirty="0" smtClean="0"/>
              <a:t>An example of self-selection may be when a student volunteers to answer a question in class.</a:t>
            </a:r>
          </a:p>
          <a:p>
            <a:pPr marL="285750" indent="-285750">
              <a:buFont typeface="Wingdings" pitchFamily="2" charset="2"/>
              <a:buChar char="q"/>
            </a:pPr>
            <a:r>
              <a:rPr lang="en-US" dirty="0" smtClean="0"/>
              <a:t>Typically, a student will raise her hand to answer a question when she feels confident she knows the answer.</a:t>
            </a:r>
          </a:p>
          <a:p>
            <a:pPr marL="285750" indent="-285750">
              <a:buFont typeface="Wingdings" pitchFamily="2" charset="2"/>
              <a:buChar char="q"/>
            </a:pPr>
            <a:r>
              <a:rPr lang="en-US" dirty="0" smtClean="0"/>
              <a:t>In research, typically participants will self-select to be in a study for personal reasons. Time away from work, extra credit on grades or recognition are some personal reasons for self-selection.</a:t>
            </a:r>
          </a:p>
          <a:p>
            <a:pPr marL="285750" indent="-285750">
              <a:buFont typeface="Wingdings" pitchFamily="2" charset="2"/>
              <a:buChar char="q"/>
            </a:pPr>
            <a:r>
              <a:rPr lang="en-US" dirty="0" smtClean="0"/>
              <a:t>Random assignment occurs when all participants have an equal chance of being selected to a test or non-test group.</a:t>
            </a:r>
          </a:p>
          <a:p>
            <a:pPr marL="285750" indent="-285750">
              <a:buFont typeface="Wingdings" pitchFamily="2" charset="2"/>
              <a:buChar char="q"/>
            </a:pPr>
            <a:r>
              <a:rPr lang="en-US" dirty="0" smtClean="0"/>
              <a:t>Self-selection makes random assignment impossible and can produce non-equivalent  groups.</a:t>
            </a:r>
          </a:p>
          <a:p>
            <a:r>
              <a:rPr lang="en-US" dirty="0" smtClean="0"/>
              <a:t>      </a:t>
            </a:r>
          </a:p>
          <a:p>
            <a:pPr marL="285750" indent="-285750">
              <a:buFont typeface="Wingdings" pitchFamily="2" charset="2"/>
              <a:buChar char="q"/>
            </a:pPr>
            <a:endParaRPr lang="en-US" dirty="0"/>
          </a:p>
        </p:txBody>
      </p:sp>
      <p:pic>
        <p:nvPicPr>
          <p:cNvPr id="5" name="Picture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91000" y="2195265"/>
            <a:ext cx="4321507" cy="3534269"/>
          </a:xfrm>
        </p:spPr>
      </p:pic>
    </p:spTree>
    <p:extLst>
      <p:ext uri="{BB962C8B-B14F-4D97-AF65-F5344CB8AC3E}">
        <p14:creationId xmlns:p14="http://schemas.microsoft.com/office/powerpoint/2010/main" val="3864962865"/>
      </p:ext>
    </p:extLst>
  </p:cSld>
  <p:clrMapOvr>
    <a:masterClrMapping/>
  </p:clrMapOvr>
  <p:transition advClick="0" advTm="2608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838200"/>
            <a:ext cx="4495800" cy="762000"/>
          </a:xfrm>
        </p:spPr>
        <p:txBody>
          <a:bodyPr/>
          <a:lstStyle/>
          <a:p>
            <a:r>
              <a:rPr lang="en-US" sz="2400" b="1" dirty="0" smtClean="0"/>
              <a:t>Self-selection, non-random assignment, and experimenter bias</a:t>
            </a:r>
            <a:endParaRPr lang="en-US" sz="2400" b="1" dirty="0"/>
          </a:p>
        </p:txBody>
      </p:sp>
      <p:sp>
        <p:nvSpPr>
          <p:cNvPr id="7" name="Text Placeholder 6"/>
          <p:cNvSpPr>
            <a:spLocks noGrp="1"/>
          </p:cNvSpPr>
          <p:nvPr>
            <p:ph type="body" idx="2"/>
          </p:nvPr>
        </p:nvSpPr>
        <p:spPr>
          <a:xfrm>
            <a:off x="228600" y="1828800"/>
            <a:ext cx="3810000" cy="4876800"/>
          </a:xfrm>
        </p:spPr>
        <p:txBody>
          <a:bodyPr>
            <a:normAutofit/>
          </a:bodyPr>
          <a:lstStyle/>
          <a:p>
            <a:pPr marL="285750" indent="-457200">
              <a:buFont typeface="Wingdings" pitchFamily="2" charset="2"/>
              <a:buChar char="q"/>
            </a:pPr>
            <a:r>
              <a:rPr lang="en-US" dirty="0" smtClean="0"/>
              <a:t>Self-selection </a:t>
            </a:r>
            <a:r>
              <a:rPr lang="en-US" dirty="0"/>
              <a:t>is one </a:t>
            </a:r>
            <a:r>
              <a:rPr lang="en-US" dirty="0" smtClean="0"/>
              <a:t>confounding       variable</a:t>
            </a:r>
            <a:r>
              <a:rPr lang="en-US" dirty="0"/>
              <a:t>; others include: </a:t>
            </a:r>
            <a:r>
              <a:rPr lang="en-US" dirty="0" smtClean="0"/>
              <a:t>non-random       assignment, experimenter bias</a:t>
            </a:r>
            <a:r>
              <a:rPr lang="en-US" dirty="0"/>
              <a:t>, </a:t>
            </a:r>
            <a:r>
              <a:rPr lang="en-US" dirty="0" smtClean="0"/>
              <a:t>small sample         size, etc. which can produce non-equivalent       groups.</a:t>
            </a:r>
          </a:p>
          <a:p>
            <a:pPr marL="285750" indent="-285750">
              <a:buFont typeface="Wingdings" pitchFamily="2" charset="2"/>
              <a:buChar char="q"/>
            </a:pPr>
            <a:r>
              <a:rPr lang="en-US" dirty="0" smtClean="0"/>
              <a:t>Non-random assignment occurs when participants with certain characteristics are selected. For example, students in a teacher’s class are selected because they are convenient. Medical research often uses non-random assignment in order to study a specific condition or treatment.</a:t>
            </a:r>
          </a:p>
          <a:p>
            <a:pPr marL="285750" indent="-285750">
              <a:buFont typeface="Wingdings" pitchFamily="2" charset="2"/>
              <a:buChar char="q"/>
            </a:pPr>
            <a:r>
              <a:rPr lang="en-US" dirty="0" smtClean="0"/>
              <a:t>Experimenter bias occurs when the researcher knowingly or unknowingly influences the participants’ responses. For example, a researcher may state, “most people found the book enjoyable. Did you like it?”   	</a:t>
            </a:r>
          </a:p>
          <a:p>
            <a:pPr marL="285750" indent="-285750">
              <a:buFont typeface="Wingdings" pitchFamily="2" charset="2"/>
              <a:buChar char="q"/>
            </a:pPr>
            <a:r>
              <a:rPr lang="en-US" dirty="0" smtClean="0"/>
              <a:t>PSM minimizes self-selection, non-random assignment, and experimenter bias by matching participants through covariates.</a:t>
            </a:r>
          </a:p>
          <a:p>
            <a:pPr marL="285750" indent="-285750">
              <a:buFont typeface="Wingdings" pitchFamily="2" charset="2"/>
              <a:buChar char="q"/>
            </a:pPr>
            <a:endParaRPr lang="en-US" dirty="0"/>
          </a:p>
        </p:txBody>
      </p:sp>
      <p:pic>
        <p:nvPicPr>
          <p:cNvPr id="9" name="irc_mi" descr="http://figures.boundless.com/20116/full/experimenter-bias.jpe">
            <a:hlinkClick r:id="rId3"/>
          </p:cNvPr>
          <p:cNvPicPr>
            <a:picLocks noGrp="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752600"/>
            <a:ext cx="4343400" cy="4953000"/>
          </a:xfrm>
          <a:prstGeom prst="rect">
            <a:avLst/>
          </a:prstGeom>
          <a:noFill/>
          <a:ln>
            <a:noFill/>
          </a:ln>
        </p:spPr>
      </p:pic>
    </p:spTree>
    <p:extLst>
      <p:ext uri="{BB962C8B-B14F-4D97-AF65-F5344CB8AC3E}">
        <p14:creationId xmlns:p14="http://schemas.microsoft.com/office/powerpoint/2010/main" val="3796342618"/>
      </p:ext>
    </p:extLst>
  </p:cSld>
  <p:clrMapOvr>
    <a:masterClrMapping/>
  </p:clrMapOvr>
  <p:transition advClick="0" advTm="2608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26663"/>
          </a:xfrm>
        </p:spPr>
        <p:txBody>
          <a:bodyPr>
            <a:normAutofit fontScale="90000"/>
          </a:bodyPr>
          <a:lstStyle/>
          <a:p>
            <a:pPr algn="ctr"/>
            <a:r>
              <a:rPr lang="en-US" dirty="0"/>
              <a:t>How </a:t>
            </a:r>
            <a:r>
              <a:rPr lang="en-US" dirty="0" smtClean="0"/>
              <a:t>PSM </a:t>
            </a:r>
            <a:r>
              <a:rPr lang="en-US" dirty="0"/>
              <a:t>and </a:t>
            </a:r>
            <a:r>
              <a:rPr lang="en-US" dirty="0" smtClean="0"/>
              <a:t>SPSS </a:t>
            </a:r>
            <a:r>
              <a:rPr lang="en-US" dirty="0"/>
              <a:t>Work Together</a:t>
            </a:r>
          </a:p>
        </p:txBody>
      </p:sp>
      <p:sp>
        <p:nvSpPr>
          <p:cNvPr id="3" name="Content Placeholder 2"/>
          <p:cNvSpPr>
            <a:spLocks noGrp="1"/>
          </p:cNvSpPr>
          <p:nvPr>
            <p:ph idx="1"/>
          </p:nvPr>
        </p:nvSpPr>
        <p:spPr>
          <a:xfrm>
            <a:off x="457200" y="1447800"/>
            <a:ext cx="8382000" cy="5410200"/>
          </a:xfrm>
        </p:spPr>
        <p:txBody>
          <a:bodyPr>
            <a:normAutofit fontScale="85000" lnSpcReduction="20000"/>
          </a:bodyPr>
          <a:lstStyle/>
          <a:p>
            <a:pPr marL="0" indent="0">
              <a:buNone/>
            </a:pPr>
            <a:r>
              <a:rPr lang="en-US" dirty="0" smtClean="0"/>
              <a:t>			SPSS has built in PSM formulas that </a:t>
            </a:r>
          </a:p>
          <a:p>
            <a:pPr marL="0" indent="0">
              <a:buNone/>
            </a:pPr>
            <a:r>
              <a:rPr lang="en-US" dirty="0"/>
              <a:t>	</a:t>
            </a:r>
            <a:r>
              <a:rPr lang="en-US" dirty="0" smtClean="0"/>
              <a:t>		allow for calculation and comparison    			of covariates.		</a:t>
            </a:r>
          </a:p>
          <a:p>
            <a:pPr marL="0" indent="0">
              <a:buNone/>
            </a:pPr>
            <a:endParaRPr lang="en-US" dirty="0" smtClean="0"/>
          </a:p>
          <a:p>
            <a:pPr marL="0" indent="0">
              <a:buNone/>
            </a:pPr>
            <a:r>
              <a:rPr lang="en-US" dirty="0" smtClean="0"/>
              <a:t>			SPSS requires all relevant covariates be </a:t>
            </a:r>
          </a:p>
          <a:p>
            <a:pPr marL="0" indent="0">
              <a:buNone/>
            </a:pPr>
            <a:r>
              <a:rPr lang="en-US" dirty="0"/>
              <a:t>	</a:t>
            </a:r>
            <a:r>
              <a:rPr lang="en-US" dirty="0" smtClean="0"/>
              <a:t>		included in the study - gender, 	</a:t>
            </a:r>
          </a:p>
          <a:p>
            <a:pPr marL="0" indent="0">
              <a:buNone/>
            </a:pPr>
            <a:r>
              <a:rPr lang="en-US" dirty="0"/>
              <a:t>	</a:t>
            </a:r>
            <a:r>
              <a:rPr lang="en-US" dirty="0" smtClean="0"/>
              <a:t>		age, and socio-economic status.									</a:t>
            </a:r>
            <a:endParaRPr lang="en-US" dirty="0"/>
          </a:p>
          <a:p>
            <a:pPr marL="0" indent="0">
              <a:buNone/>
            </a:pPr>
            <a:r>
              <a:rPr lang="en-US" dirty="0" smtClean="0"/>
              <a:t>PSM requires large sample sizes 			</a:t>
            </a:r>
          </a:p>
          <a:p>
            <a:pPr marL="0" indent="0">
              <a:buNone/>
            </a:pPr>
            <a:r>
              <a:rPr lang="en-US" dirty="0"/>
              <a:t>b</a:t>
            </a:r>
            <a:r>
              <a:rPr lang="en-US" dirty="0" smtClean="0"/>
              <a:t>ecause many participants may be </a:t>
            </a:r>
          </a:p>
          <a:p>
            <a:pPr marL="0" indent="0">
              <a:buNone/>
            </a:pPr>
            <a:r>
              <a:rPr lang="en-US" dirty="0" smtClean="0"/>
              <a:t>excluded due to poor matching.</a:t>
            </a:r>
          </a:p>
          <a:p>
            <a:pPr marL="0" indent="0">
              <a:buNone/>
            </a:pPr>
            <a:endParaRPr lang="en-US" dirty="0" smtClean="0"/>
          </a:p>
          <a:p>
            <a:pPr marL="0" indent="0">
              <a:buNone/>
            </a:pPr>
            <a:r>
              <a:rPr lang="en-US" dirty="0" smtClean="0"/>
              <a:t>PSM is useful in educational, medical </a:t>
            </a:r>
          </a:p>
          <a:p>
            <a:pPr marL="0" indent="0">
              <a:buNone/>
            </a:pPr>
            <a:r>
              <a:rPr lang="en-US" dirty="0" smtClean="0"/>
              <a:t>and economic research using non-</a:t>
            </a:r>
          </a:p>
          <a:p>
            <a:pPr marL="0" indent="0">
              <a:buNone/>
            </a:pPr>
            <a:r>
              <a:rPr lang="en-US" dirty="0" smtClean="0"/>
              <a:t>random samples.</a:t>
            </a:r>
            <a:endParaRPr lang="en-US" dirty="0"/>
          </a:p>
        </p:txBody>
      </p:sp>
      <p:pic>
        <p:nvPicPr>
          <p:cNvPr id="1026" name="Picture 2" descr="C:\Users\10085998\Pictures\sp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2514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0085998\Pictures\propensity_score_match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733800"/>
            <a:ext cx="3733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52882"/>
      </p:ext>
    </p:extLst>
  </p:cSld>
  <p:clrMapOvr>
    <a:masterClrMapping/>
  </p:clrMapOvr>
  <p:transition advClick="0" advTm="2608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normAutofit fontScale="90000"/>
          </a:bodyPr>
          <a:lstStyle/>
          <a:p>
            <a:pPr algn="ctr"/>
            <a:r>
              <a:rPr lang="en-US" dirty="0" smtClean="0"/>
              <a:t>Using SPSS to Generate PSM Data</a:t>
            </a:r>
            <a:endParaRPr lang="en-US" dirty="0"/>
          </a:p>
        </p:txBody>
      </p:sp>
      <p:sp>
        <p:nvSpPr>
          <p:cNvPr id="3" name="Content Placeholder 2"/>
          <p:cNvSpPr>
            <a:spLocks noGrp="1"/>
          </p:cNvSpPr>
          <p:nvPr>
            <p:ph idx="1"/>
          </p:nvPr>
        </p:nvSpPr>
        <p:spPr/>
        <p:txBody>
          <a:bodyPr/>
          <a:lstStyle/>
          <a:p>
            <a:pPr>
              <a:buFont typeface="Wingdings" pitchFamily="2" charset="2"/>
              <a:buChar char="q"/>
            </a:pPr>
            <a:endParaRPr lang="en-US" dirty="0" smtClean="0"/>
          </a:p>
          <a:p>
            <a:pPr>
              <a:buFont typeface="Wingdings" pitchFamily="2" charset="2"/>
              <a:buChar char="q"/>
            </a:pPr>
            <a:r>
              <a:rPr lang="en-US" dirty="0" smtClean="0"/>
              <a:t>The following slides provide step-by-step instructions on how to use SPSS to generate PSM data.</a:t>
            </a:r>
          </a:p>
          <a:p>
            <a:pPr marL="0" indent="0">
              <a:buNone/>
            </a:pPr>
            <a:endParaRPr lang="en-US" dirty="0" smtClean="0"/>
          </a:p>
          <a:p>
            <a:pPr>
              <a:buFont typeface="Wingdings" pitchFamily="2" charset="2"/>
              <a:buChar char="q"/>
            </a:pPr>
            <a:r>
              <a:rPr lang="en-US" dirty="0" smtClean="0"/>
              <a:t>SPSS version 22 was used in the slides, but the steps also apply to SPSS 20 and newer.</a:t>
            </a:r>
            <a:endParaRPr lang="en-US" dirty="0"/>
          </a:p>
        </p:txBody>
      </p:sp>
      <p:pic>
        <p:nvPicPr>
          <p:cNvPr id="4" name="Recorded Sound">
            <a:hlinkClick r:id="" action="ppaction://media"/>
          </p:cNvPr>
          <p:cNvPicPr>
            <a:picLocks noRot="1" noChangeAspect="1"/>
          </p:cNvPicPr>
          <p:nvPr>
            <a:wavAudioFile r:embed="rId1" name="Recorded Sound"/>
          </p:nvPr>
        </p:nvPicPr>
        <p:blipFill>
          <a:blip r:embed="rId9" cstate="print"/>
          <a:stretch>
            <a:fillRect/>
          </a:stretch>
        </p:blipFill>
        <p:spPr>
          <a:xfrm>
            <a:off x="4419600" y="3276600"/>
            <a:ext cx="304800" cy="304800"/>
          </a:xfrm>
          <a:prstGeom prst="rect">
            <a:avLst/>
          </a:prstGeom>
        </p:spPr>
      </p:pic>
      <p:pic>
        <p:nvPicPr>
          <p:cNvPr id="5" name="Recorded Sound">
            <a:hlinkClick r:id="" action="ppaction://media"/>
          </p:cNvPr>
          <p:cNvPicPr>
            <a:picLocks noRot="1" noChangeAspect="1"/>
          </p:cNvPicPr>
          <p:nvPr>
            <a:wavAudioFile r:embed="rId2" name="Recorded Sound"/>
          </p:nvPr>
        </p:nvPicPr>
        <p:blipFill>
          <a:blip r:embed="rId10" cstate="print"/>
          <a:stretch>
            <a:fillRect/>
          </a:stretch>
        </p:blipFill>
        <p:spPr>
          <a:xfrm>
            <a:off x="4419600" y="3276600"/>
            <a:ext cx="304800" cy="304800"/>
          </a:xfrm>
          <a:prstGeom prst="rect">
            <a:avLst/>
          </a:prstGeom>
        </p:spPr>
      </p:pic>
      <p:pic>
        <p:nvPicPr>
          <p:cNvPr id="10" name="Recorded Sound">
            <a:hlinkClick r:id="" action="ppaction://media"/>
          </p:cNvPr>
          <p:cNvPicPr>
            <a:picLocks noRot="1" noChangeAspect="1"/>
          </p:cNvPicPr>
          <p:nvPr>
            <a:wavAudioFile r:embed="rId3" name="Recorded Sound"/>
          </p:nvPr>
        </p:nvPicPr>
        <p:blipFill>
          <a:blip r:embed="rId11" cstate="print"/>
          <a:stretch>
            <a:fillRect/>
          </a:stretch>
        </p:blipFill>
        <p:spPr>
          <a:xfrm>
            <a:off x="4419600" y="3276600"/>
            <a:ext cx="304800" cy="304800"/>
          </a:xfrm>
          <a:prstGeom prst="rect">
            <a:avLst/>
          </a:prstGeom>
        </p:spPr>
      </p:pic>
      <p:pic>
        <p:nvPicPr>
          <p:cNvPr id="11" name="Recorded Sound">
            <a:hlinkClick r:id="" action="ppaction://media"/>
          </p:cNvPr>
          <p:cNvPicPr>
            <a:picLocks noRot="1" noChangeAspect="1"/>
          </p:cNvPicPr>
          <p:nvPr>
            <a:wavAudioFile r:embed="rId4" name="Recorded Sound"/>
          </p:nvPr>
        </p:nvPicPr>
        <p:blipFill>
          <a:blip r:embed="rId12" cstate="print"/>
          <a:stretch>
            <a:fillRect/>
          </a:stretch>
        </p:blipFill>
        <p:spPr>
          <a:xfrm>
            <a:off x="4419600" y="3276600"/>
            <a:ext cx="304800" cy="304800"/>
          </a:xfrm>
          <a:prstGeom prst="rect">
            <a:avLst/>
          </a:prstGeom>
        </p:spPr>
      </p:pic>
      <p:pic>
        <p:nvPicPr>
          <p:cNvPr id="12" name="Recorded Sound">
            <a:hlinkClick r:id="" action="ppaction://media"/>
          </p:cNvPr>
          <p:cNvPicPr>
            <a:picLocks noRot="1" noChangeAspect="1"/>
          </p:cNvPicPr>
          <p:nvPr>
            <a:wavAudioFile r:embed="rId4" name="Recorded Sound"/>
          </p:nvPr>
        </p:nvPicPr>
        <p:blipFill>
          <a:blip r:embed="rId13" cstate="print"/>
          <a:stretch>
            <a:fillRect/>
          </a:stretch>
        </p:blipFill>
        <p:spPr>
          <a:xfrm>
            <a:off x="4419600" y="3276600"/>
            <a:ext cx="304800" cy="304800"/>
          </a:xfrm>
          <a:prstGeom prst="rect">
            <a:avLst/>
          </a:prstGeom>
        </p:spPr>
      </p:pic>
      <p:pic>
        <p:nvPicPr>
          <p:cNvPr id="14" name="Recorded Sound">
            <a:hlinkClick r:id="" action="ppaction://media"/>
          </p:cNvPr>
          <p:cNvPicPr>
            <a:picLocks noRot="1" noChangeAspect="1"/>
          </p:cNvPicPr>
          <p:nvPr>
            <a:wavAudioFile r:embed="rId5" name="Recorded Sound"/>
          </p:nvPr>
        </p:nvPicPr>
        <p:blipFill>
          <a:blip r:embed="rId14" cstate="print"/>
          <a:stretch>
            <a:fillRect/>
          </a:stretch>
        </p:blipFill>
        <p:spPr>
          <a:xfrm>
            <a:off x="4419600" y="3276600"/>
            <a:ext cx="304800" cy="304800"/>
          </a:xfrm>
          <a:prstGeom prst="rect">
            <a:avLst/>
          </a:prstGeom>
        </p:spPr>
      </p:pic>
      <p:pic>
        <p:nvPicPr>
          <p:cNvPr id="15" name="Recorded Sound">
            <a:hlinkClick r:id="" action="ppaction://media"/>
          </p:cNvPr>
          <p:cNvPicPr>
            <a:picLocks noRot="1" noChangeAspect="1"/>
          </p:cNvPicPr>
          <p:nvPr>
            <a:wavAudioFile r:embed="rId6" name="Recorded Sound"/>
          </p:nvPr>
        </p:nvPicPr>
        <p:blipFill>
          <a:blip r:embed="rId15" cstate="print"/>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3715480483"/>
      </p:ext>
    </p:extLst>
  </p:cSld>
  <p:clrMapOvr>
    <a:masterClrMapping/>
  </p:clrMapOvr>
  <p:transition advClick="0" advTm="26084"/>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2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370"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190" fill="hold"/>
                                        <p:tgtEl>
                                          <p:spTgt spid="10"/>
                                        </p:tgtEl>
                                      </p:cBhvr>
                                    </p:cmd>
                                  </p:childTnLst>
                                </p:cTn>
                              </p:par>
                            </p:childTnLst>
                          </p:cTn>
                        </p:par>
                      </p:childTnLst>
                    </p:cTn>
                  </p:par>
                </p:childTnLst>
              </p:cTn>
              <p:nextCondLst>
                <p:cond evt="onClick" delay="0">
                  <p:tgtEl>
                    <p:spTgt spid="1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900" fill="hold"/>
                                        <p:tgtEl>
                                          <p:spTgt spid="11"/>
                                        </p:tgtEl>
                                      </p:cBhvr>
                                    </p:cmd>
                                  </p:childTnLst>
                                </p:cTn>
                              </p:par>
                            </p:childTnLst>
                          </p:cTn>
                        </p:par>
                      </p:childTnLst>
                    </p:cTn>
                  </p:par>
                </p:childTnLst>
              </p:cTn>
              <p:nextCondLst>
                <p:cond evt="onClick" delay="0">
                  <p:tgtEl>
                    <p:spTgt spid="1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900" fill="hold"/>
                                        <p:tgtEl>
                                          <p:spTgt spid="12"/>
                                        </p:tgtEl>
                                      </p:cBhvr>
                                    </p:cmd>
                                  </p:childTnLst>
                                </p:cTn>
                              </p:par>
                            </p:childTnLst>
                          </p:cTn>
                        </p:par>
                      </p:childTnLst>
                    </p:cTn>
                  </p:par>
                </p:childTnLst>
              </p:cTn>
              <p:nextCondLst>
                <p:cond evt="onClick" delay="0">
                  <p:tgtEl>
                    <p:spTgt spid="12"/>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240" fill="hold"/>
                                        <p:tgtEl>
                                          <p:spTgt spid="14"/>
                                        </p:tgtEl>
                                      </p:cBhvr>
                                    </p:cmd>
                                  </p:childTnLst>
                                </p:cTn>
                              </p:par>
                            </p:childTnLst>
                          </p:cTn>
                        </p:par>
                      </p:childTnLst>
                    </p:cTn>
                  </p:par>
                </p:childTnLst>
              </p:cTn>
              <p:nextCondLst>
                <p:cond evt="onClick" delay="0">
                  <p:tgtEl>
                    <p:spTgt spid="14"/>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800" fill="hold"/>
                                        <p:tgtEl>
                                          <p:spTgt spid="15"/>
                                        </p:tgtEl>
                                      </p:cBhvr>
                                    </p:cmd>
                                  </p:childTnLst>
                                </p:cTn>
                              </p:par>
                            </p:childTnLst>
                          </p:cTn>
                        </p:par>
                      </p:childTnLst>
                    </p:cTn>
                  </p:par>
                </p:childTnLst>
              </p:cTn>
              <p:nextCondLst>
                <p:cond evt="onClick" delay="0">
                  <p:tgtEl>
                    <p:spTgt spid="15"/>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5" cstate="print"/>
          <a:srcRect/>
          <a:stretch>
            <a:fillRect/>
          </a:stretch>
        </p:blipFill>
        <p:spPr bwMode="auto">
          <a:xfrm>
            <a:off x="609600" y="419100"/>
            <a:ext cx="7848599" cy="6019800"/>
          </a:xfrm>
          <a:prstGeom prst="rect">
            <a:avLst/>
          </a:prstGeom>
          <a:noFill/>
          <a:ln w="9525">
            <a:noFill/>
            <a:miter lim="800000"/>
            <a:headEnd/>
            <a:tailEnd/>
          </a:ln>
        </p:spPr>
      </p:pic>
      <p:pic>
        <p:nvPicPr>
          <p:cNvPr id="3" name="Recorded Sound">
            <a:hlinkClick r:id="" action="ppaction://media"/>
          </p:cNvPr>
          <p:cNvPicPr>
            <a:picLocks noRot="1" noChangeAspect="1"/>
          </p:cNvPicPr>
          <p:nvPr>
            <a:wavAudioFile r:embed="rId1" name="Recorded Sound"/>
          </p:nvPr>
        </p:nvPicPr>
        <p:blipFill>
          <a:blip r:embed="rId6" cstate="print"/>
          <a:stretch>
            <a:fillRect/>
          </a:stretch>
        </p:blipFill>
        <p:spPr>
          <a:xfrm>
            <a:off x="4419600" y="3276600"/>
            <a:ext cx="304800" cy="304800"/>
          </a:xfrm>
          <a:prstGeom prst="rect">
            <a:avLst/>
          </a:prstGeom>
        </p:spPr>
      </p:pic>
      <p:pic>
        <p:nvPicPr>
          <p:cNvPr id="4" name="Recorded Sound">
            <a:hlinkClick r:id="" action="ppaction://media"/>
          </p:cNvPr>
          <p:cNvPicPr>
            <a:picLocks noRot="1" noChangeAspect="1"/>
          </p:cNvPicPr>
          <p:nvPr>
            <a:wavAudioFile r:embed="rId2" name="Recorded Sound"/>
          </p:nvPr>
        </p:nvPicPr>
        <p:blipFill>
          <a:blip r:embed="rId7" cstate="print"/>
          <a:stretch>
            <a:fillRect/>
          </a:stretch>
        </p:blipFill>
        <p:spPr>
          <a:xfrm>
            <a:off x="4494621" y="3276600"/>
            <a:ext cx="304800" cy="304800"/>
          </a:xfrm>
          <a:prstGeom prst="rect">
            <a:avLst/>
          </a:prstGeom>
        </p:spPr>
      </p:pic>
    </p:spTree>
  </p:cSld>
  <p:clrMapOvr>
    <a:masterClrMapping/>
  </p:clrMapOvr>
  <p:transition advClick="0" advTm="260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27" fill="hold"/>
                                        <p:tgtEl>
                                          <p:spTgt spid="3"/>
                                        </p:tgtEl>
                                      </p:cBhvr>
                                    </p:cmd>
                                  </p:childTnLst>
                                </p:cTn>
                              </p:par>
                            </p:childTnLst>
                          </p:cTn>
                        </p:par>
                        <p:par>
                          <p:cTn id="7" fill="hold">
                            <p:stCondLst>
                              <p:cond delay="14927"/>
                            </p:stCondLst>
                            <p:childTnLst>
                              <p:par>
                                <p:cTn id="8" presetID="1" presetClass="mediacall" presetSubtype="0" fill="hold" nodeType="afterEffect">
                                  <p:stCondLst>
                                    <p:cond delay="0"/>
                                  </p:stCondLst>
                                  <p:childTnLst>
                                    <p:cmd type="call" cmd="playFrom(0.0)">
                                      <p:cBhvr>
                                        <p:cTn id="9" dur="17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ransition advClick="0" advTm="2608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85800" y="609600"/>
            <a:ext cx="8077200" cy="5715000"/>
          </a:xfrm>
          <a:prstGeom prst="rect">
            <a:avLst/>
          </a:prstGeom>
          <a:noFill/>
          <a:ln w="9525">
            <a:noFill/>
            <a:miter lim="800000"/>
            <a:headEnd/>
            <a:tailEnd/>
          </a:ln>
        </p:spPr>
      </p:pic>
    </p:spTree>
  </p:cSld>
  <p:clrMapOvr>
    <a:masterClrMapping/>
  </p:clrMapOvr>
  <p:transition advClick="0" advTm="26084"/>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59&quot;&gt;&lt;object type=&quot;3&quot; unique_id=&quot;10060&quot;&gt;&lt;property id=&quot;20148&quot; value=&quot;5&quot;/&gt;&lt;property id=&quot;20300&quot; value=&quot;Slide 1 - &amp;quot;Summary of Propensity Score Matching in Education &amp;quot;&quot;/&gt;&lt;property id=&quot;20307&quot; value=&quot;257&quot;/&gt;&lt;/object&gt;&lt;object type=&quot;3&quot; unique_id=&quot;10061&quot;&gt;&lt;property id=&quot;20148&quot; value=&quot;5&quot;/&gt;&lt;property id=&quot;20300&quot; value=&quot;Slide 7&quot;/&gt;&lt;property id=&quot;20307&quot; value=&quot;270&quot;/&gt;&lt;/object&gt;&lt;object type=&quot;3&quot; unique_id=&quot;10062&quot;&gt;&lt;property id=&quot;20148&quot; value=&quot;5&quot;/&gt;&lt;property id=&quot;20300&quot; value=&quot;Slide 8&quot;/&gt;&lt;property id=&quot;20307&quot; value=&quot;258&quot;/&gt;&lt;/object&gt;&lt;object type=&quot;3&quot; unique_id=&quot;10063&quot;&gt;&lt;property id=&quot;20148&quot; value=&quot;5&quot;/&gt;&lt;property id=&quot;20300&quot; value=&quot;Slide 9&quot;/&gt;&lt;property id=&quot;20307&quot; value=&quot;263&quot;/&gt;&lt;/object&gt;&lt;object type=&quot;3&quot; unique_id=&quot;10064&quot;&gt;&lt;property id=&quot;20148&quot; value=&quot;5&quot;/&gt;&lt;property id=&quot;20300&quot; value=&quot;Slide 10&quot;/&gt;&lt;property id=&quot;20307&quot; value=&quot;262&quot;/&gt;&lt;/object&gt;&lt;object type=&quot;3&quot; unique_id=&quot;10065&quot;&gt;&lt;property id=&quot;20148&quot; value=&quot;5&quot;/&gt;&lt;property id=&quot;20300&quot; value=&quot;Slide 11&quot;/&gt;&lt;property id=&quot;20307&quot; value=&quot;260&quot;/&gt;&lt;/object&gt;&lt;object type=&quot;3&quot; unique_id=&quot;10066&quot;&gt;&lt;property id=&quot;20148&quot; value=&quot;5&quot;/&gt;&lt;property id=&quot;20300&quot; value=&quot;Slide 12&quot;/&gt;&lt;property id=&quot;20307&quot; value=&quot;267&quot;/&gt;&lt;/object&gt;&lt;object type=&quot;3&quot; unique_id=&quot;10067&quot;&gt;&lt;property id=&quot;20148&quot; value=&quot;5&quot;/&gt;&lt;property id=&quot;20300&quot; value=&quot;Slide 13&quot;/&gt;&lt;property id=&quot;20307&quot; value=&quot;266&quot;/&gt;&lt;/object&gt;&lt;object type=&quot;3&quot; unique_id=&quot;10068&quot;&gt;&lt;property id=&quot;20148&quot; value=&quot;5&quot;/&gt;&lt;property id=&quot;20300&quot; value=&quot;Slide 14&quot;/&gt;&lt;property id=&quot;20307&quot; value=&quot;269&quot;/&gt;&lt;/object&gt;&lt;object type=&quot;3&quot; unique_id=&quot;10069&quot;&gt;&lt;property id=&quot;20148&quot; value=&quot;5&quot;/&gt;&lt;property id=&quot;20300&quot; value=&quot;Slide 15&quot;/&gt;&lt;property id=&quot;20307&quot; value=&quot;261&quot;/&gt;&lt;/object&gt;&lt;object type=&quot;3&quot; unique_id=&quot;10070&quot;&gt;&lt;property id=&quot;20148&quot; value=&quot;5&quot;/&gt;&lt;property id=&quot;20300&quot; value=&quot;Slide 16&quot;/&gt;&lt;property id=&quot;20307&quot; value=&quot;272&quot;/&gt;&lt;/object&gt;&lt;object type=&quot;3&quot; unique_id=&quot;10071&quot;&gt;&lt;property id=&quot;20148&quot; value=&quot;5&quot;/&gt;&lt;property id=&quot;20300&quot; value=&quot;Slide 17&quot;/&gt;&lt;property id=&quot;20307&quot; value=&quot;271&quot;/&gt;&lt;/object&gt;&lt;object type=&quot;3&quot; unique_id=&quot;10072&quot;&gt;&lt;property id=&quot;20148&quot; value=&quot;5&quot;/&gt;&lt;property id=&quot;20300&quot; value=&quot;Slide 18 - &amp;quot;Summary&amp;quot;&quot;/&gt;&lt;property id=&quot;20307&quot; value=&quot;273&quot;/&gt;&lt;/object&gt;&lt;object type=&quot;3&quot; unique_id=&quot;10148&quot;&gt;&lt;property id=&quot;20148&quot; value=&quot;5&quot;/&gt;&lt;property id=&quot;20300&quot; value=&quot;Slide 2 - &amp;quot;Introduction to Propensity Score Matching&amp;quot;&quot;/&gt;&lt;property id=&quot;20307&quot; value=&quot;274&quot;/&gt;&lt;/object&gt;&lt;object type=&quot;3&quot; unique_id=&quot;10262&quot;&gt;&lt;property id=&quot;20148&quot; value=&quot;5&quot;/&gt;&lt;property id=&quot;20300&quot; value=&quot;Slide 3 - &amp;quot;Self-selection and random assignment&amp;quot;&quot;/&gt;&lt;property id=&quot;20307&quot; value=&quot;275&quot;/&gt;&lt;/object&gt;&lt;object type=&quot;3&quot; unique_id=&quot;10263&quot;&gt;&lt;property id=&quot;20148&quot; value=&quot;5&quot;/&gt;&lt;property id=&quot;20300&quot; value=&quot;Slide 6 - &amp;quot;Using SPSS to Generate PSM Data&amp;quot;&quot;/&gt;&lt;property id=&quot;20307&quot; value=&quot;276&quot;/&gt;&lt;/object&gt;&lt;object type=&quot;3&quot; unique_id=&quot;10498&quot;&gt;&lt;property id=&quot;20148&quot; value=&quot;5&quot;/&gt;&lt;property id=&quot;20300&quot; value=&quot;Slide 5 - &amp;quot;How PSM and SPSS Work Together&amp;quot;&quot;/&gt;&lt;property id=&quot;20307&quot; value=&quot;277&quot;/&gt;&lt;/object&gt;&lt;object type=&quot;3&quot; unique_id=&quot;11149&quot;&gt;&lt;property id=&quot;20148&quot; value=&quot;5&quot;/&gt;&lt;property id=&quot;20300&quot; value=&quot;Slide 4 - &amp;quot;Self-selection, non-random assignment, and experimenter bias&amp;quot;&quot;/&gt;&lt;property id=&quot;20307&quot; value=&quot;279&quot;/&gt;&lt;/object&gt;&lt;object type=&quot;3&quot; unique_id=&quot;11171&quot;&gt;&lt;property id=&quot;20148&quot; value=&quot;5&quot;/&gt;&lt;property id=&quot;20300&quot; value=&quot;Slide 19 - &amp;quot;References&amp;quot;&quot;/&gt;&lt;property id=&quot;20307&quot; value=&quot;280&quot;/&gt;&lt;/object&gt;&lt;/object&gt;&lt;object type=&quot;8&quot; unique_id=&quot;10087&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24847</TotalTime>
  <Words>1820</Words>
  <Application>Microsoft Office PowerPoint</Application>
  <PresentationFormat>On-screen Show (4:3)</PresentationFormat>
  <Paragraphs>185</Paragraphs>
  <Slides>19</Slides>
  <Notes>19</Notes>
  <HiddenSlides>0</HiddenSlides>
  <MMClips>13</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Summary of Propensity Score Matching in Education </vt:lpstr>
      <vt:lpstr>Introduction to Propensity Score Matching</vt:lpstr>
      <vt:lpstr>Self-selection and random assignment</vt:lpstr>
      <vt:lpstr>Self-selection, non-random assignment, and experimenter bias</vt:lpstr>
      <vt:lpstr>How PSM and SPSS Work Together</vt:lpstr>
      <vt:lpstr>Using SPSS to Generate PSM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Propensity Score Matching in Education</dc:title>
  <dc:creator>jperez01</dc:creator>
  <cp:lastModifiedBy>Christina Gammon</cp:lastModifiedBy>
  <cp:revision>177</cp:revision>
  <dcterms:created xsi:type="dcterms:W3CDTF">2014-11-11T18:22:45Z</dcterms:created>
  <dcterms:modified xsi:type="dcterms:W3CDTF">2015-03-10T18:16:23Z</dcterms:modified>
</cp:coreProperties>
</file>